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30046"/>
            <a:ext cx="9448800" cy="1825096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Bellwork</a:t>
            </a:r>
            <a:r>
              <a:rPr lang="en-US" sz="5400" dirty="0" smtClean="0"/>
              <a:t>: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82565"/>
            <a:ext cx="3153103" cy="6858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(p. 36) </a:t>
            </a:r>
            <a:r>
              <a:rPr lang="en-US" sz="3200" i="1" dirty="0" smtClean="0"/>
              <a:t>Respond to the poem with first reactions, opinions, etc.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752193" y="182502"/>
            <a:ext cx="46981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We wear the mask that grins and lies,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It hides our cheeks and shades our eyes,—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This debt we pay to human guile;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With torn and bleeding hearts we smile,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And mouth with myriad subtleties. 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2193" y="3441680"/>
            <a:ext cx="4698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Why should the world be over-wise,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In counting all our tears and sighs?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Nay, let them only see us, while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       We wear the mask.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3441680"/>
            <a:ext cx="4698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We smile, but, O great Christ, our cries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To thee from tortured souls arise.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We sing, but oh the clay is vile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Beneath our feet, and long the mile;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But let the world dream otherwise, 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       We wear the mask!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773" y="395998"/>
            <a:ext cx="3518010" cy="23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3538" y="675407"/>
            <a:ext cx="8610600" cy="1293028"/>
          </a:xfrm>
        </p:spPr>
        <p:txBody>
          <a:bodyPr/>
          <a:lstStyle/>
          <a:p>
            <a:r>
              <a:rPr lang="en-US" b="1" i="1" u="sng" dirty="0" smtClean="0"/>
              <a:t>Vocabulary (p. 47)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86" y="3834174"/>
            <a:ext cx="5336628" cy="40241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any resources available to define the words to the right</a:t>
            </a:r>
          </a:p>
          <a:p>
            <a:r>
              <a:rPr lang="en-US" sz="3200" dirty="0" smtClean="0"/>
              <a:t>Include a synonym and example with each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26469" y="2057401"/>
            <a:ext cx="44143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bombast</a:t>
            </a:r>
          </a:p>
          <a:p>
            <a:r>
              <a:rPr lang="en-US" sz="3600" dirty="0"/>
              <a:t>epithet</a:t>
            </a:r>
          </a:p>
          <a:p>
            <a:r>
              <a:rPr lang="en-US" sz="3600" dirty="0"/>
              <a:t>Moor</a:t>
            </a:r>
          </a:p>
          <a:p>
            <a:r>
              <a:rPr lang="en-US" sz="3600" dirty="0"/>
              <a:t>obsequious</a:t>
            </a:r>
          </a:p>
          <a:p>
            <a:r>
              <a:rPr lang="en-US" sz="3600" dirty="0"/>
              <a:t>vexation</a:t>
            </a:r>
          </a:p>
          <a:p>
            <a:r>
              <a:rPr lang="en-US" sz="3600" dirty="0"/>
              <a:t>timorous</a:t>
            </a:r>
          </a:p>
          <a:p>
            <a:r>
              <a:rPr lang="en-US" sz="3600" dirty="0"/>
              <a:t>lascivious</a:t>
            </a:r>
          </a:p>
          <a:p>
            <a:r>
              <a:rPr lang="en-US" sz="3600" dirty="0" smtClean="0"/>
              <a:t>promulgate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790387" y="2983914"/>
            <a:ext cx="2033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assay</a:t>
            </a:r>
          </a:p>
          <a:p>
            <a:r>
              <a:rPr lang="en-US" sz="3600" dirty="0"/>
              <a:t>alacrity</a:t>
            </a:r>
          </a:p>
          <a:p>
            <a:r>
              <a:rPr lang="en-US" sz="3600" dirty="0"/>
              <a:t>scion</a:t>
            </a:r>
          </a:p>
          <a:p>
            <a:r>
              <a:rPr lang="en-US" sz="3600" dirty="0"/>
              <a:t>usurp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49" y="356916"/>
            <a:ext cx="4661995" cy="30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the cast of characters (15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4869" y="3108960"/>
            <a:ext cx="6051331" cy="4024125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With a partner, </a:t>
            </a:r>
            <a:r>
              <a:rPr lang="en-US" sz="3200" i="1" dirty="0" smtClean="0"/>
              <a:t>create </a:t>
            </a:r>
            <a:r>
              <a:rPr lang="en-US" sz="3200" i="1" dirty="0" smtClean="0"/>
              <a:t>a map showing </a:t>
            </a:r>
            <a:r>
              <a:rPr lang="en-US" sz="3200" i="1" dirty="0" smtClean="0"/>
              <a:t>connections </a:t>
            </a:r>
            <a:r>
              <a:rPr lang="en-US" sz="3200" i="1" dirty="0" smtClean="0"/>
              <a:t>between </a:t>
            </a:r>
            <a:r>
              <a:rPr lang="en-US" sz="3200" i="1" dirty="0" smtClean="0"/>
              <a:t>the characters </a:t>
            </a:r>
            <a:endParaRPr lang="en-US" sz="3200" i="1" dirty="0" smtClean="0"/>
          </a:p>
          <a:p>
            <a:r>
              <a:rPr lang="en-US" sz="3200" i="1" dirty="0" smtClean="0"/>
              <a:t>Name relationships on your connecting lines</a:t>
            </a:r>
            <a:endParaRPr lang="en-US" sz="3200" i="1" dirty="0" smtClean="0"/>
          </a:p>
          <a:p>
            <a:r>
              <a:rPr lang="en-US" sz="3200" i="1" dirty="0" smtClean="0"/>
              <a:t>Some </a:t>
            </a:r>
            <a:r>
              <a:rPr lang="en-US" sz="3200" i="1" dirty="0" smtClean="0"/>
              <a:t>characters may not connect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8" y="1502835"/>
            <a:ext cx="4956162" cy="3618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222" y="512102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Response (5 min)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100145" cy="4024125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Based on your connections, what types </a:t>
            </a:r>
            <a:r>
              <a:rPr lang="en-US" sz="2800" i="1" dirty="0" smtClean="0"/>
              <a:t>of </a:t>
            </a:r>
            <a:r>
              <a:rPr lang="en-US" sz="2800" i="1" dirty="0" smtClean="0"/>
              <a:t>conflicts might </a:t>
            </a:r>
            <a:r>
              <a:rPr lang="en-US" sz="2800" i="1" dirty="0" smtClean="0"/>
              <a:t>be present in the </a:t>
            </a:r>
            <a:r>
              <a:rPr lang="en-US" sz="2800" i="1" dirty="0" smtClean="0"/>
              <a:t>play?</a:t>
            </a:r>
          </a:p>
          <a:p>
            <a:pPr marL="0" indent="0">
              <a:buNone/>
            </a:pPr>
            <a:endParaRPr lang="en-US" sz="2800" i="1" dirty="0" smtClean="0"/>
          </a:p>
          <a:p>
            <a:r>
              <a:rPr lang="en-US" sz="2800" i="1" dirty="0"/>
              <a:t>W</a:t>
            </a:r>
            <a:r>
              <a:rPr lang="en-US" sz="2800" i="1" dirty="0" smtClean="0"/>
              <a:t>hich </a:t>
            </a:r>
            <a:r>
              <a:rPr lang="en-US" sz="2800" i="1" dirty="0" smtClean="0"/>
              <a:t>critical perspectives seem to </a:t>
            </a:r>
            <a:r>
              <a:rPr lang="en-US" sz="2800" i="1" dirty="0" smtClean="0"/>
              <a:t>fit </a:t>
            </a:r>
            <a:r>
              <a:rPr lang="en-US" sz="2800" i="1" dirty="0" smtClean="0"/>
              <a:t>based on </a:t>
            </a:r>
            <a:r>
              <a:rPr lang="en-US" sz="2800" i="1" dirty="0" smtClean="0"/>
              <a:t>your initial mapping?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989" y="2194560"/>
            <a:ext cx="4488245" cy="36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1, Scene </a:t>
            </a:r>
            <a:r>
              <a:rPr lang="en-US" dirty="0" smtClean="0"/>
              <a:t>1 (1st)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100145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Iago – </a:t>
            </a:r>
            <a:endParaRPr lang="en-US" sz="2800" dirty="0"/>
          </a:p>
          <a:p>
            <a:r>
              <a:rPr lang="en-US" sz="2800" dirty="0" smtClean="0"/>
              <a:t>Roderigo </a:t>
            </a:r>
            <a:r>
              <a:rPr lang="en-US" sz="2800" dirty="0" smtClean="0"/>
              <a:t>–  </a:t>
            </a:r>
          </a:p>
          <a:p>
            <a:r>
              <a:rPr lang="en-US" sz="2800" dirty="0" err="1" smtClean="0"/>
              <a:t>Brabantio</a:t>
            </a:r>
            <a:r>
              <a:rPr lang="en-US" sz="2800" dirty="0" smtClean="0"/>
              <a:t> </a:t>
            </a:r>
            <a:r>
              <a:rPr lang="en-US" sz="2800" dirty="0" smtClean="0"/>
              <a:t>--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37" y="2194560"/>
            <a:ext cx="5651863" cy="43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1, Scene </a:t>
            </a:r>
            <a:r>
              <a:rPr lang="en-US" dirty="0" smtClean="0"/>
              <a:t>1 (2nd)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100145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Iago – </a:t>
            </a:r>
            <a:endParaRPr lang="en-US" sz="2800" dirty="0"/>
          </a:p>
          <a:p>
            <a:r>
              <a:rPr lang="en-US" sz="2800" dirty="0" smtClean="0"/>
              <a:t>Roderigo –  </a:t>
            </a:r>
          </a:p>
          <a:p>
            <a:r>
              <a:rPr lang="en-US" sz="2800" dirty="0" err="1" smtClean="0"/>
              <a:t>Brabantio</a:t>
            </a:r>
            <a:r>
              <a:rPr lang="en-US" sz="2800" dirty="0" smtClean="0"/>
              <a:t> </a:t>
            </a:r>
            <a:r>
              <a:rPr lang="en-US" sz="2800" dirty="0" smtClean="0"/>
              <a:t>--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37" y="2194560"/>
            <a:ext cx="5651863" cy="43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1, Scene </a:t>
            </a:r>
            <a:r>
              <a:rPr lang="en-US" dirty="0" smtClean="0"/>
              <a:t>1 (3rd)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100145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Iago – </a:t>
            </a:r>
            <a:endParaRPr lang="en-US" sz="2800" dirty="0"/>
          </a:p>
          <a:p>
            <a:r>
              <a:rPr lang="en-US" sz="2800" dirty="0" smtClean="0"/>
              <a:t>Roderigo –  </a:t>
            </a:r>
          </a:p>
          <a:p>
            <a:r>
              <a:rPr lang="en-US" sz="2800" dirty="0" err="1" smtClean="0"/>
              <a:t>Brabantio</a:t>
            </a:r>
            <a:r>
              <a:rPr lang="en-US" sz="2800" dirty="0" smtClean="0"/>
              <a:t> </a:t>
            </a:r>
            <a:r>
              <a:rPr lang="en-US" sz="2800" dirty="0" smtClean="0"/>
              <a:t>--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37" y="2194560"/>
            <a:ext cx="5651863" cy="43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1, Scene </a:t>
            </a:r>
            <a:r>
              <a:rPr lang="en-US" dirty="0" smtClean="0"/>
              <a:t>1 (4th)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100145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Iago – </a:t>
            </a:r>
            <a:r>
              <a:rPr lang="en-US" sz="2800" dirty="0" smtClean="0"/>
              <a:t>Campbell</a:t>
            </a:r>
            <a:endParaRPr lang="en-US" sz="2800" dirty="0"/>
          </a:p>
          <a:p>
            <a:r>
              <a:rPr lang="en-US" sz="2800" dirty="0" smtClean="0"/>
              <a:t>Roderigo –  </a:t>
            </a:r>
          </a:p>
          <a:p>
            <a:r>
              <a:rPr lang="en-US" sz="2800" dirty="0" err="1" smtClean="0"/>
              <a:t>Brabantio</a:t>
            </a:r>
            <a:r>
              <a:rPr lang="en-US" sz="2800" dirty="0" smtClean="0"/>
              <a:t> </a:t>
            </a:r>
            <a:r>
              <a:rPr lang="en-US" sz="2800" dirty="0" smtClean="0"/>
              <a:t>--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37" y="2194560"/>
            <a:ext cx="5651863" cy="43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1, Scene </a:t>
            </a:r>
            <a:r>
              <a:rPr lang="en-US" dirty="0" smtClean="0"/>
              <a:t>1 (6th)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100145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Iago – </a:t>
            </a:r>
            <a:endParaRPr lang="en-US" sz="2800" dirty="0"/>
          </a:p>
          <a:p>
            <a:r>
              <a:rPr lang="en-US" sz="2800" dirty="0" smtClean="0"/>
              <a:t>Roderigo –  </a:t>
            </a:r>
          </a:p>
          <a:p>
            <a:r>
              <a:rPr lang="en-US" sz="2800" dirty="0" err="1" smtClean="0"/>
              <a:t>Brabantio</a:t>
            </a:r>
            <a:r>
              <a:rPr lang="en-US" sz="2800" dirty="0" smtClean="0"/>
              <a:t> </a:t>
            </a:r>
            <a:r>
              <a:rPr lang="en-US" sz="2800" dirty="0" smtClean="0"/>
              <a:t>--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37" y="2194560"/>
            <a:ext cx="5651863" cy="43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1, Scene </a:t>
            </a:r>
            <a:r>
              <a:rPr lang="en-US" dirty="0" smtClean="0"/>
              <a:t>1 (7th)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100145" cy="4024125"/>
          </a:xfrm>
        </p:spPr>
        <p:txBody>
          <a:bodyPr>
            <a:noAutofit/>
          </a:bodyPr>
          <a:lstStyle/>
          <a:p>
            <a:r>
              <a:rPr lang="en-US" sz="2800" dirty="0" smtClean="0"/>
              <a:t>Iago – </a:t>
            </a:r>
            <a:r>
              <a:rPr lang="en-US" sz="2800" dirty="0" smtClean="0"/>
              <a:t>Campbell</a:t>
            </a:r>
            <a:endParaRPr lang="en-US" sz="2800" dirty="0"/>
          </a:p>
          <a:p>
            <a:r>
              <a:rPr lang="en-US" sz="2800" dirty="0" smtClean="0"/>
              <a:t>Roderigo –  </a:t>
            </a:r>
          </a:p>
          <a:p>
            <a:r>
              <a:rPr lang="en-US" sz="2800" dirty="0" err="1" smtClean="0"/>
              <a:t>Brabantio</a:t>
            </a:r>
            <a:r>
              <a:rPr lang="en-US" sz="2800" smtClean="0"/>
              <a:t> </a:t>
            </a:r>
            <a:r>
              <a:rPr lang="en-US" sz="2800" smtClean="0"/>
              <a:t>--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37" y="2194560"/>
            <a:ext cx="5651863" cy="43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633</TotalTime>
  <Words>234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Bellwork:</vt:lpstr>
      <vt:lpstr>Organizing the cast of characters (15 min)</vt:lpstr>
      <vt:lpstr>Short Response (5 min)</vt:lpstr>
      <vt:lpstr>Act 1, Scene 1 (1st)</vt:lpstr>
      <vt:lpstr>Act 1, Scene 1 (2nd)</vt:lpstr>
      <vt:lpstr>Act 1, Scene 1 (3rd)</vt:lpstr>
      <vt:lpstr>Act 1, Scene 1 (4th)</vt:lpstr>
      <vt:lpstr>Act 1, Scene 1 (6th)</vt:lpstr>
      <vt:lpstr>Act 1, Scene 1 (7th)</vt:lpstr>
      <vt:lpstr>Vocabulary (p. 47)</vt:lpstr>
    </vt:vector>
  </TitlesOfParts>
  <Company>Polk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Bellwork:</dc:title>
  <dc:creator>Campbell, Tyler</dc:creator>
  <cp:lastModifiedBy>Campbell, Tyler</cp:lastModifiedBy>
  <cp:revision>23</cp:revision>
  <dcterms:created xsi:type="dcterms:W3CDTF">2016-11-07T11:28:14Z</dcterms:created>
  <dcterms:modified xsi:type="dcterms:W3CDTF">2019-11-08T11:54:12Z</dcterms:modified>
</cp:coreProperties>
</file>