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5" r:id="rId3"/>
    <p:sldId id="274" r:id="rId4"/>
    <p:sldId id="256" r:id="rId5"/>
    <p:sldId id="269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2" r:id="rId15"/>
    <p:sldId id="267" r:id="rId16"/>
    <p:sldId id="276" r:id="rId17"/>
    <p:sldId id="268" r:id="rId18"/>
    <p:sldId id="272" r:id="rId19"/>
    <p:sldId id="27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7763" y="-478014"/>
            <a:ext cx="8689976" cy="2509213"/>
          </a:xfrm>
        </p:spPr>
        <p:txBody>
          <a:bodyPr/>
          <a:lstStyle/>
          <a:p>
            <a:r>
              <a:rPr lang="en-US" b="1" i="1" u="sng" dirty="0" err="1" smtClean="0"/>
              <a:t>Bellwork</a:t>
            </a:r>
            <a:r>
              <a:rPr lang="en-US" b="1" i="1" u="sng" dirty="0" smtClean="0"/>
              <a:t> (p. 16)</a:t>
            </a:r>
            <a:endParaRPr lang="en-US" b="1" i="1" u="sng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4290" y="2044261"/>
            <a:ext cx="11351172" cy="460878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4000" dirty="0">
                <a:solidFill>
                  <a:schemeClr val="tx1"/>
                </a:solidFill>
              </a:rPr>
              <a:t>Respond to the following quote: 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	</a:t>
            </a:r>
            <a:r>
              <a:rPr lang="en-US" sz="4000" dirty="0" smtClean="0">
                <a:solidFill>
                  <a:schemeClr val="tx1"/>
                </a:solidFill>
              </a:rPr>
              <a:t>"</a:t>
            </a:r>
            <a:r>
              <a:rPr lang="en-US" sz="4000" dirty="0">
                <a:solidFill>
                  <a:schemeClr val="tx1"/>
                </a:solidFill>
              </a:rPr>
              <a:t>Money is the root of all evil</a:t>
            </a:r>
            <a:r>
              <a:rPr lang="en-US" sz="4000" dirty="0" smtClean="0">
                <a:solidFill>
                  <a:schemeClr val="tx1"/>
                </a:solidFill>
              </a:rPr>
              <a:t>."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213" y="260735"/>
            <a:ext cx="3440324" cy="2289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69" y="3630040"/>
            <a:ext cx="2182313" cy="291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633" y="4672185"/>
            <a:ext cx="4647384" cy="1752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3382" y="4948166"/>
            <a:ext cx="2442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***Be sure you have a green book nearby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55" y="-14148"/>
            <a:ext cx="5171089" cy="69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36" y="706814"/>
            <a:ext cx="7737040" cy="51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lace in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72" y="643040"/>
            <a:ext cx="6823703" cy="56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lace in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21" y="659662"/>
            <a:ext cx="8016077" cy="53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888" y="-464952"/>
            <a:ext cx="8689976" cy="2509213"/>
          </a:xfrm>
        </p:spPr>
        <p:txBody>
          <a:bodyPr/>
          <a:lstStyle/>
          <a:p>
            <a:r>
              <a:rPr lang="en-US" b="1" i="1" u="sng" dirty="0" smtClean="0"/>
              <a:t>Interpreting the photos</a:t>
            </a:r>
            <a:endParaRPr lang="en-US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95082"/>
            <a:ext cx="7441323" cy="5042201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3200" dirty="0" smtClean="0"/>
              <a:t>With a partner, interpret the photos you saw</a:t>
            </a:r>
            <a:br>
              <a:rPr lang="en-US" sz="3200" dirty="0" smtClean="0"/>
            </a:br>
            <a:r>
              <a:rPr lang="en-US" sz="3200" dirty="0" smtClean="0"/>
              <a:t> </a:t>
            </a:r>
          </a:p>
          <a:p>
            <a:r>
              <a:rPr lang="en-US" sz="3200" dirty="0" smtClean="0"/>
              <a:t>suggested topics: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The person’s potential job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Their age/economic status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Where they fit in society</a:t>
            </a:r>
            <a:endParaRPr lang="en-US" sz="3200" dirty="0"/>
          </a:p>
        </p:txBody>
      </p:sp>
      <p:pic>
        <p:nvPicPr>
          <p:cNvPr id="9218" name="Picture 2" descr="Image result for place in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43" y="2695073"/>
            <a:ext cx="4715561" cy="31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09" y="599089"/>
            <a:ext cx="9124701" cy="68579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wife of bath description</a:t>
            </a:r>
            <a:br>
              <a:rPr lang="en-US" dirty="0" smtClean="0"/>
            </a:br>
            <a:r>
              <a:rPr lang="en-US" dirty="0" smtClean="0"/>
              <a:t>	~~Green book p. 108 </a:t>
            </a:r>
            <a:br>
              <a:rPr lang="en-US" dirty="0" smtClean="0"/>
            </a:br>
            <a:r>
              <a:rPr lang="en-US" dirty="0" smtClean="0"/>
              <a:t>		lines 455-487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59" y="0"/>
            <a:ext cx="3852041" cy="51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09" y="599089"/>
            <a:ext cx="9124701" cy="68579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wife of bath description</a:t>
            </a:r>
            <a:br>
              <a:rPr lang="en-US" dirty="0" smtClean="0"/>
            </a:br>
            <a:r>
              <a:rPr lang="en-US" dirty="0" smtClean="0"/>
              <a:t>	~~p. 108 lines 455-487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2) Respond to the following 2 questions:</a:t>
            </a:r>
            <a:br>
              <a:rPr lang="en-US" dirty="0" smtClean="0"/>
            </a:br>
            <a:r>
              <a:rPr lang="en-US" dirty="0" smtClean="0"/>
              <a:t>	a) How are her appearance and 	actions disconnected?</a:t>
            </a:r>
            <a:br>
              <a:rPr lang="en-US" dirty="0" smtClean="0"/>
            </a:br>
            <a:r>
              <a:rPr lang="en-US" dirty="0" smtClean="0"/>
              <a:t>	B) how would you describe her in 	general?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59" y="0"/>
            <a:ext cx="3852041" cy="51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0597" y="1317455"/>
            <a:ext cx="10364451" cy="3536388"/>
          </a:xfrm>
        </p:spPr>
        <p:txBody>
          <a:bodyPr/>
          <a:lstStyle/>
          <a:p>
            <a:r>
              <a:rPr lang="en-US" dirty="0" smtClean="0"/>
              <a:t>THE WIFE OF BATH’s tale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P. 139-145 (the break)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323" y="1481959"/>
            <a:ext cx="5516506" cy="36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09" y="599089"/>
            <a:ext cx="9124701" cy="6857999"/>
          </a:xfrm>
        </p:spPr>
        <p:txBody>
          <a:bodyPr>
            <a:normAutofit/>
          </a:bodyPr>
          <a:lstStyle/>
          <a:p>
            <a:pPr algn="l"/>
            <a:r>
              <a:rPr lang="en-US" b="1" i="1" u="sng" dirty="0" err="1" smtClean="0"/>
              <a:t>Bellwork</a:t>
            </a:r>
            <a:r>
              <a:rPr lang="en-US" b="1" i="1" u="sng" dirty="0"/>
              <a:t> </a:t>
            </a:r>
            <a:r>
              <a:rPr lang="en-US" b="1" i="1" u="sng" dirty="0" smtClean="0"/>
              <a:t>(p. 21):</a:t>
            </a:r>
            <a:br>
              <a:rPr lang="en-US" b="1" i="1" u="sng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1) in what way(s) is the wife of </a:t>
            </a:r>
            <a:br>
              <a:rPr lang="en-US" dirty="0" smtClean="0"/>
            </a:br>
            <a:r>
              <a:rPr lang="en-US" dirty="0" smtClean="0"/>
              <a:t>bath’s tale an early example of </a:t>
            </a:r>
            <a:br>
              <a:rPr lang="en-US" dirty="0" smtClean="0"/>
            </a:br>
            <a:r>
              <a:rPr lang="en-US" dirty="0" smtClean="0"/>
              <a:t>feminist writing?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How might feminists have been </a:t>
            </a:r>
            <a:br>
              <a:rPr lang="en-US" dirty="0" smtClean="0"/>
            </a:br>
            <a:r>
              <a:rPr lang="en-US" dirty="0" smtClean="0"/>
              <a:t>treated during the middle ages?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59" y="0"/>
            <a:ext cx="3852041" cy="51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19066" y="1542606"/>
            <a:ext cx="10364451" cy="3536388"/>
          </a:xfrm>
        </p:spPr>
        <p:txBody>
          <a:bodyPr/>
          <a:lstStyle/>
          <a:p>
            <a:r>
              <a:rPr lang="en-US" dirty="0" smtClean="0"/>
              <a:t>THE WIFE OF BATH’s tale</a:t>
            </a:r>
            <a:br>
              <a:rPr lang="en-US" dirty="0" smtClean="0"/>
            </a:br>
            <a:r>
              <a:rPr lang="en-US" dirty="0" smtClean="0"/>
              <a:t>audiobook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P. 145-150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323" y="1481959"/>
            <a:ext cx="5516506" cy="36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076" y="1666003"/>
            <a:ext cx="8689976" cy="2509213"/>
          </a:xfrm>
        </p:spPr>
        <p:txBody>
          <a:bodyPr/>
          <a:lstStyle/>
          <a:p>
            <a:r>
              <a:rPr lang="en-US" b="1" i="1" u="sng" dirty="0" smtClean="0"/>
              <a:t>Indulgences &amp; Canterbury</a:t>
            </a:r>
            <a:br>
              <a:rPr lang="en-US" b="1" i="1" u="sng" dirty="0" smtClean="0"/>
            </a:br>
            <a:r>
              <a:rPr lang="en-US" b="1" i="1" dirty="0" smtClean="0"/>
              <a:t>(Note on p. 16)</a:t>
            </a:r>
            <a:endParaRPr lang="en-US" b="1" i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370" y="0"/>
            <a:ext cx="4659630" cy="2609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4925"/>
            <a:ext cx="2926080" cy="291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030935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297" y="4175216"/>
            <a:ext cx="5895703" cy="27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56" y="1637198"/>
            <a:ext cx="7662666" cy="507891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i="1" u="sng" dirty="0" smtClean="0"/>
              <a:t>Talk Show scripting</a:t>
            </a:r>
            <a:br>
              <a:rPr lang="en-US" sz="4000" i="1" u="sng" dirty="0" smtClean="0"/>
            </a:br>
            <a:r>
              <a:rPr lang="en-US" sz="4000" i="1" u="sng" dirty="0"/>
              <a:t/>
            </a:r>
            <a:br>
              <a:rPr lang="en-US" sz="4000" i="1" u="sng" dirty="0"/>
            </a:br>
            <a:r>
              <a:rPr lang="en-US" sz="4000" dirty="0" smtClean="0">
                <a:effectLst/>
              </a:rPr>
              <a:t>-- </a:t>
            </a:r>
            <a:r>
              <a:rPr lang="en-US" dirty="0" smtClean="0">
                <a:effectLst/>
              </a:rPr>
              <a:t>try rewriting</a:t>
            </a:r>
            <a:r>
              <a:rPr lang="en-US" sz="4000" dirty="0" smtClean="0">
                <a:effectLst/>
              </a:rPr>
              <a:t> </a:t>
            </a:r>
            <a:r>
              <a:rPr lang="en-US" dirty="0" smtClean="0">
                <a:effectLst/>
              </a:rPr>
              <a:t>an epilogue as </a:t>
            </a:r>
            <a:r>
              <a:rPr lang="en-US" dirty="0">
                <a:effectLst/>
              </a:rPr>
              <a:t>an episode of a talk </a:t>
            </a:r>
            <a:r>
              <a:rPr lang="en-US" dirty="0" smtClean="0">
                <a:effectLst/>
              </a:rPr>
              <a:t>show</a:t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-- script should include dialogue from the </a:t>
            </a:r>
            <a:r>
              <a:rPr lang="en-US" dirty="0">
                <a:effectLst/>
              </a:rPr>
              <a:t>knight, </a:t>
            </a:r>
            <a:r>
              <a:rPr lang="en-US" dirty="0" smtClean="0">
                <a:effectLst/>
              </a:rPr>
              <a:t>his wife, </a:t>
            </a:r>
            <a:r>
              <a:rPr lang="en-US" dirty="0">
                <a:effectLst/>
              </a:rPr>
              <a:t>and an objective </a:t>
            </a:r>
            <a:r>
              <a:rPr lang="en-US" dirty="0" smtClean="0">
                <a:effectLst/>
              </a:rPr>
              <a:t>host</a:t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-- script should run 1-2 min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083" y="0"/>
            <a:ext cx="4624153" cy="2408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710" y="2408723"/>
            <a:ext cx="4104290" cy="2298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779" y="4722409"/>
            <a:ext cx="3209221" cy="21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888" y="-464952"/>
            <a:ext cx="8689976" cy="2509213"/>
          </a:xfrm>
        </p:spPr>
        <p:txBody>
          <a:bodyPr/>
          <a:lstStyle/>
          <a:p>
            <a:r>
              <a:rPr lang="en-US" b="1" i="1" u="sng" dirty="0" smtClean="0"/>
              <a:t>The pardoner’s tale p. 127</a:t>
            </a:r>
            <a:endParaRPr lang="en-US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14" y="2443288"/>
            <a:ext cx="6026123" cy="40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598" y="-1254608"/>
            <a:ext cx="8689976" cy="2509213"/>
          </a:xfrm>
        </p:spPr>
        <p:txBody>
          <a:bodyPr/>
          <a:lstStyle/>
          <a:p>
            <a:r>
              <a:rPr lang="en-US" b="1" i="1" u="sng" dirty="0" err="1" smtClean="0"/>
              <a:t>Bellwork</a:t>
            </a:r>
            <a:r>
              <a:rPr lang="en-US" b="1" i="1" u="sng" dirty="0" smtClean="0"/>
              <a:t> (p. </a:t>
            </a:r>
            <a:r>
              <a:rPr lang="en-US" b="1" i="1" u="sng" dirty="0" smtClean="0"/>
              <a:t>17)</a:t>
            </a:r>
            <a:r>
              <a:rPr lang="en-US" b="1" i="1" u="sng" dirty="0" smtClean="0"/>
              <a:t>_</a:t>
            </a:r>
            <a:endParaRPr lang="en-US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98319"/>
            <a:ext cx="11351172" cy="4608787"/>
          </a:xfrm>
        </p:spPr>
        <p:txBody>
          <a:bodyPr>
            <a:normAutofit/>
          </a:bodyPr>
          <a:lstStyle/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  <a:effectLst/>
              </a:rPr>
              <a:t>discuss 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how </a:t>
            </a:r>
            <a:r>
              <a:rPr lang="en-US" sz="2600" dirty="0">
                <a:solidFill>
                  <a:schemeClr val="tx1"/>
                </a:solidFill>
                <a:effectLst/>
              </a:rPr>
              <a:t>clothing 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choices </a:t>
            </a:r>
            <a:r>
              <a:rPr lang="en-US" sz="2600" dirty="0">
                <a:solidFill>
                  <a:schemeClr val="tx1"/>
                </a:solidFill>
                <a:effectLst/>
              </a:rPr>
              <a:t>may reveal 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an individual’s </a:t>
            </a:r>
            <a:r>
              <a:rPr lang="en-US" sz="2600" dirty="0">
                <a:solidFill>
                  <a:schemeClr val="tx1"/>
                </a:solidFill>
                <a:effectLst/>
              </a:rPr>
              <a:t>career, economic status, and 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personality.  </a:t>
            </a:r>
          </a:p>
          <a:p>
            <a:r>
              <a:rPr lang="en-US" sz="2600" dirty="0" smtClean="0">
                <a:solidFill>
                  <a:schemeClr val="tx1"/>
                </a:solidFill>
                <a:effectLst/>
              </a:rPr>
              <a:t>Are there careers </a:t>
            </a:r>
            <a:r>
              <a:rPr lang="en-US" sz="2600" dirty="0">
                <a:solidFill>
                  <a:schemeClr val="tx1"/>
                </a:solidFill>
                <a:effectLst/>
              </a:rPr>
              <a:t>or 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companies that sanction/ promote </a:t>
            </a:r>
            <a:r>
              <a:rPr lang="en-US" sz="2600" dirty="0">
                <a:solidFill>
                  <a:schemeClr val="tx1"/>
                </a:solidFill>
                <a:effectLst/>
              </a:rPr>
              <a:t>individuality in clothing </a:t>
            </a:r>
            <a:r>
              <a:rPr lang="en-US" sz="2600" dirty="0" smtClean="0">
                <a:solidFill>
                  <a:schemeClr val="tx1"/>
                </a:solidFill>
                <a:effectLst/>
              </a:rPr>
              <a:t>selections</a:t>
            </a:r>
            <a:r>
              <a:rPr lang="en-US" sz="2600" dirty="0">
                <a:solidFill>
                  <a:schemeClr val="tx1"/>
                </a:solidFill>
                <a:effectLst/>
              </a:rPr>
              <a:t>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4248"/>
            <a:ext cx="3316402" cy="2033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574" y="-1"/>
            <a:ext cx="3620426" cy="20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888" y="-464952"/>
            <a:ext cx="8689976" cy="2509213"/>
          </a:xfrm>
        </p:spPr>
        <p:txBody>
          <a:bodyPr/>
          <a:lstStyle/>
          <a:p>
            <a:r>
              <a:rPr lang="en-US" b="1" i="1" u="sng" dirty="0" smtClean="0"/>
              <a:t>Gallery notes (p. </a:t>
            </a:r>
            <a:r>
              <a:rPr lang="en-US" b="1" i="1" u="sng" dirty="0" smtClean="0"/>
              <a:t>17</a:t>
            </a:r>
            <a:r>
              <a:rPr lang="en-US" b="1" i="1" u="sng" dirty="0" smtClean="0"/>
              <a:t>)</a:t>
            </a:r>
            <a:endParaRPr lang="en-US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090" y="2044261"/>
            <a:ext cx="11351172" cy="460878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3200" dirty="0" smtClean="0"/>
              <a:t>For each of the following paintings,  you will have 30-60 seconds to jot down notes </a:t>
            </a:r>
            <a:r>
              <a:rPr lang="en-US" sz="3200" u="sng" dirty="0" smtClean="0"/>
              <a:t>only</a:t>
            </a:r>
            <a:r>
              <a:rPr lang="en-US" sz="3200" dirty="0" smtClean="0"/>
              <a:t> on what you see.  </a:t>
            </a:r>
            <a:r>
              <a:rPr lang="en-US" sz="3200" dirty="0" smtClean="0"/>
              <a:t>(try not </a:t>
            </a:r>
            <a:r>
              <a:rPr lang="en-US" sz="3200" smtClean="0"/>
              <a:t>to interpret)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88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ehindewiley.com/wp/wp-content/uploads/2014/01/DR09-004_SamuelJoh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4" y="0"/>
            <a:ext cx="4981904" cy="686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649" y="0"/>
            <a:ext cx="50981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rtrait of the Duchess of La Sa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4" y="-13919"/>
            <a:ext cx="4461641" cy="68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lace in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79" y="630621"/>
            <a:ext cx="10093612" cy="56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2647</TotalTime>
  <Words>130</Words>
  <Application>Microsoft Office PowerPoint</Application>
  <PresentationFormat>Widescreen</PresentationFormat>
  <Paragraphs>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Tw Cen MT</vt:lpstr>
      <vt:lpstr>Droplet</vt:lpstr>
      <vt:lpstr>Bellwork (p. 16)</vt:lpstr>
      <vt:lpstr>Indulgences &amp; Canterbury (Note on p. 16)</vt:lpstr>
      <vt:lpstr>The pardoner’s tale p. 127</vt:lpstr>
      <vt:lpstr>Bellwork (p. 17)_</vt:lpstr>
      <vt:lpstr>Gallery notes (p. 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Interpreting the photos</vt:lpstr>
      <vt:lpstr> wife of bath description  ~~Green book p. 108    lines 455-487  </vt:lpstr>
      <vt:lpstr> wife of bath description  ~~p. 108 lines 455-487  2) Respond to the following 2 questions:  a) How are her appearance and  actions disconnected?  B) how would you describe her in  general?  </vt:lpstr>
      <vt:lpstr>THE WIFE OF BATH’s tale   P. 139-145 (the break) </vt:lpstr>
      <vt:lpstr>Bellwork (p. 21):  1) in what way(s) is the wife of  bath’s tale an early example of  feminist writing?  2) How might feminists have been  treated during the middle ages? </vt:lpstr>
      <vt:lpstr>THE WIFE OF BATH’s tale audiobook  P. 145-150 </vt:lpstr>
      <vt:lpstr>Talk Show scripting  -- try rewriting an epilogue as an episode of a talk show  -- script should include dialogue from the knight, his wife, and an objective host  -- script should run 1-2 min 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Campbell, Tyler</dc:creator>
  <cp:lastModifiedBy>Campbell, Tyler</cp:lastModifiedBy>
  <cp:revision>40</cp:revision>
  <dcterms:created xsi:type="dcterms:W3CDTF">2016-09-30T10:29:09Z</dcterms:created>
  <dcterms:modified xsi:type="dcterms:W3CDTF">2019-09-19T10:36:26Z</dcterms:modified>
</cp:coreProperties>
</file>