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270" y="-1609364"/>
            <a:ext cx="10572000" cy="2971051"/>
          </a:xfrm>
        </p:spPr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p. </a:t>
            </a:r>
            <a:r>
              <a:rPr lang="en-US" dirty="0" smtClean="0"/>
              <a:t>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270" y="1686309"/>
            <a:ext cx="7277710" cy="517169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review, </a:t>
            </a:r>
            <a:r>
              <a:rPr lang="en-US" sz="2800" dirty="0" smtClean="0">
                <a:solidFill>
                  <a:schemeClr val="bg1"/>
                </a:solidFill>
              </a:rPr>
              <a:t>describe the </a:t>
            </a:r>
            <a:r>
              <a:rPr lang="en-US" sz="2800" dirty="0" smtClean="0">
                <a:solidFill>
                  <a:schemeClr val="bg1"/>
                </a:solidFill>
              </a:rPr>
              <a:t>following poetic devices.  Look up </a:t>
            </a:r>
            <a:r>
              <a:rPr lang="en-US" sz="2800" dirty="0" smtClean="0">
                <a:solidFill>
                  <a:schemeClr val="bg1"/>
                </a:solidFill>
              </a:rPr>
              <a:t>meanings </a:t>
            </a:r>
            <a:r>
              <a:rPr lang="en-US" sz="2800" dirty="0" smtClean="0">
                <a:solidFill>
                  <a:schemeClr val="bg1"/>
                </a:solidFill>
              </a:rPr>
              <a:t>as needed.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-- Imagery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-- Diction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-- Personification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/>
              <a:t>-- Antithesis</a:t>
            </a:r>
          </a:p>
          <a:p>
            <a:r>
              <a:rPr lang="en-US" sz="2800" dirty="0" smtClean="0"/>
              <a:t>		-- Conceit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-- Paradox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98597" y="3141124"/>
            <a:ext cx="35472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***When finished, pick up one piece of colored paper per person from </a:t>
            </a:r>
            <a:r>
              <a:rPr lang="en-US" sz="2800" dirty="0" smtClean="0"/>
              <a:t>the front.  You will also need 5 loose sheets of </a:t>
            </a:r>
            <a:r>
              <a:rPr lang="en-US" sz="2800" dirty="0" smtClean="0"/>
              <a:t>paper.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1473" y="280432"/>
            <a:ext cx="3261491" cy="216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1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Step 1 -- Folding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947" y="2458770"/>
            <a:ext cx="7647371" cy="3636511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3200" dirty="0" smtClean="0"/>
              <a:t>Start with your colored paper on the bottom, horizontal.</a:t>
            </a:r>
          </a:p>
          <a:p>
            <a:pPr>
              <a:buFont typeface="+mj-lt"/>
              <a:buAutoNum type="arabicPeriod"/>
            </a:pPr>
            <a:r>
              <a:rPr lang="en-US" sz="3200" dirty="0" smtClean="0"/>
              <a:t>Place a sheet of notebook paper on top about </a:t>
            </a:r>
            <a:r>
              <a:rPr lang="en-US" sz="3200" dirty="0" smtClean="0"/>
              <a:t>1/2</a:t>
            </a:r>
            <a:r>
              <a:rPr lang="en-US" sz="3200" dirty="0" smtClean="0"/>
              <a:t> </a:t>
            </a:r>
            <a:r>
              <a:rPr lang="en-US" sz="3200" dirty="0" smtClean="0"/>
              <a:t>inch from the left.</a:t>
            </a:r>
          </a:p>
          <a:p>
            <a:pPr>
              <a:buFont typeface="+mj-lt"/>
              <a:buAutoNum type="arabicPeriod"/>
            </a:pPr>
            <a:r>
              <a:rPr lang="en-US" sz="3200" dirty="0" smtClean="0"/>
              <a:t>Layer the other four sheets the same way (stagger to the R)</a:t>
            </a:r>
          </a:p>
          <a:p>
            <a:pPr>
              <a:buFont typeface="+mj-lt"/>
              <a:buAutoNum type="arabicPeriod"/>
            </a:pPr>
            <a:r>
              <a:rPr lang="en-US" sz="3200" dirty="0" smtClean="0"/>
              <a:t>Fold from the right…make sure you have 9 flaps.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51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Step 2 – Labeling the Flaps (top-down)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59" y="2238053"/>
            <a:ext cx="5503261" cy="4619947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sz="3200" dirty="0" smtClean="0"/>
              <a:t>First, draw a heavy line just under each flap to help you distinguish where they are.</a:t>
            </a:r>
          </a:p>
          <a:p>
            <a:pPr>
              <a:buFont typeface="+mj-lt"/>
              <a:buAutoNum type="arabicPeriod"/>
            </a:pPr>
            <a:r>
              <a:rPr lang="en-US" sz="3200" dirty="0" smtClean="0"/>
              <a:t>On the colored flap, write “The Image of Women”</a:t>
            </a:r>
          </a:p>
          <a:p>
            <a:pPr>
              <a:buFont typeface="+mj-lt"/>
              <a:buAutoNum type="arabicPeriod"/>
            </a:pPr>
            <a:r>
              <a:rPr lang="en-US" sz="3200" dirty="0" smtClean="0"/>
              <a:t>Write each of the titles 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/>
              <a:t> on its own flap.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5999" y="2122439"/>
            <a:ext cx="5980387" cy="473556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2800" dirty="0" smtClean="0"/>
              <a:t>“Song” p. 482</a:t>
            </a:r>
          </a:p>
          <a:p>
            <a:pPr>
              <a:buFont typeface="+mj-lt"/>
              <a:buAutoNum type="arabicPeriod"/>
            </a:pPr>
            <a:r>
              <a:rPr lang="en-US" sz="2800" dirty="0" smtClean="0"/>
              <a:t>“Still to Be Neat” p. 498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“To Celia” p. 500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“To His Coy Mistress” p. 506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“To the Virgins” p. 510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“Song” p. 512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“Eve’s Apology” p. 560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8. </a:t>
            </a:r>
            <a:r>
              <a:rPr lang="en-US" sz="2800" dirty="0" smtClean="0"/>
              <a:t>“To </a:t>
            </a:r>
            <a:r>
              <a:rPr lang="en-US" sz="2800" dirty="0" err="1"/>
              <a:t>Lucasta</a:t>
            </a:r>
            <a:r>
              <a:rPr lang="en-US" sz="2800" dirty="0"/>
              <a:t>” p. 563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92D050"/>
                </a:solidFill>
              </a:rPr>
              <a:t>9. </a:t>
            </a:r>
            <a:r>
              <a:rPr lang="en-US" sz="2800" dirty="0"/>
              <a:t>“To Althea” p. 564</a:t>
            </a:r>
          </a:p>
          <a:p>
            <a:pPr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57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Step 3 – Inside the Flaps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22285"/>
            <a:ext cx="5960460" cy="4430763"/>
          </a:xfrm>
        </p:spPr>
        <p:txBody>
          <a:bodyPr/>
          <a:lstStyle/>
          <a:p>
            <a:r>
              <a:rPr lang="en-US" sz="3200" dirty="0" smtClean="0"/>
              <a:t>On the same page as the titles, ABOVE the titles, split the space into 4 columns</a:t>
            </a:r>
          </a:p>
          <a:p>
            <a:r>
              <a:rPr lang="en-US" sz="3200" dirty="0" smtClean="0"/>
              <a:t>Head each column according to the list </a:t>
            </a:r>
            <a:r>
              <a:rPr lang="en-US" sz="3200" dirty="0" smtClean="0">
                <a:sym typeface="Wingdings" panose="05000000000000000000" pitchFamily="2" charset="2"/>
              </a:rPr>
              <a:t>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Repeat for each poem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81815" y="2348410"/>
            <a:ext cx="5960460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3200" dirty="0" smtClean="0"/>
              <a:t>Central Idea</a:t>
            </a:r>
          </a:p>
          <a:p>
            <a:pPr>
              <a:buFont typeface="+mj-lt"/>
              <a:buAutoNum type="arabicPeriod"/>
            </a:pPr>
            <a:r>
              <a:rPr lang="en-US" sz="3200" dirty="0" smtClean="0"/>
              <a:t>Imagery and Tone</a:t>
            </a:r>
          </a:p>
          <a:p>
            <a:pPr>
              <a:buFont typeface="+mj-lt"/>
              <a:buAutoNum type="arabicPeriod"/>
            </a:pPr>
            <a:r>
              <a:rPr lang="en-US" sz="3200" dirty="0" smtClean="0"/>
              <a:t>Notable Diction</a:t>
            </a:r>
          </a:p>
          <a:p>
            <a:pPr>
              <a:buFont typeface="+mj-lt"/>
              <a:buAutoNum type="arabicPeriod"/>
            </a:pPr>
            <a:r>
              <a:rPr lang="en-US" sz="3200" dirty="0" smtClean="0"/>
              <a:t>Image of Women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7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1917</TotalTime>
  <Words>271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Wingdings</vt:lpstr>
      <vt:lpstr>Wingdings 2</vt:lpstr>
      <vt:lpstr>Quotable</vt:lpstr>
      <vt:lpstr>Bellwork p. 54</vt:lpstr>
      <vt:lpstr>Step 1 -- Folding</vt:lpstr>
      <vt:lpstr>Step 2 – Labeling the Flaps (top-down)</vt:lpstr>
      <vt:lpstr>Step 3 – Inside the Flaps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p. 72</dc:title>
  <dc:creator>Campbell, Tyler</dc:creator>
  <cp:lastModifiedBy>Campbell, Tyler</cp:lastModifiedBy>
  <cp:revision>17</cp:revision>
  <dcterms:created xsi:type="dcterms:W3CDTF">2017-03-06T11:47:41Z</dcterms:created>
  <dcterms:modified xsi:type="dcterms:W3CDTF">2019-02-13T18:50:59Z</dcterms:modified>
</cp:coreProperties>
</file>