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0" r:id="rId5"/>
    <p:sldId id="263" r:id="rId6"/>
    <p:sldId id="258" r:id="rId7"/>
    <p:sldId id="261" r:id="rId8"/>
    <p:sldId id="264" r:id="rId9"/>
    <p:sldId id="266" r:id="rId10"/>
    <p:sldId id="262" r:id="rId11"/>
    <p:sldId id="265" r:id="rId12"/>
    <p:sldId id="269" r:id="rId13"/>
    <p:sldId id="271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68640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morning!  You’ll need a </a:t>
            </a:r>
            <a:br>
              <a:rPr lang="en-US" dirty="0" smtClean="0"/>
            </a:br>
            <a:r>
              <a:rPr lang="en-US" dirty="0" smtClean="0"/>
              <a:t>laptop and your </a:t>
            </a:r>
            <a:br>
              <a:rPr lang="en-US" dirty="0" smtClean="0"/>
            </a:br>
            <a:r>
              <a:rPr lang="en-US" dirty="0" smtClean="0"/>
              <a:t>notebook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151967"/>
            <a:ext cx="10993546" cy="59032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BW (p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 65)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Why </a:t>
            </a:r>
            <a:r>
              <a:rPr lang="en-US" sz="2800" dirty="0">
                <a:solidFill>
                  <a:schemeClr val="bg1"/>
                </a:solidFill>
              </a:rPr>
              <a:t>would a dislike for the empire have been an unpopular opinion in Victorian times? 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Who </a:t>
            </a:r>
            <a:r>
              <a:rPr lang="en-US" sz="2800" dirty="0">
                <a:solidFill>
                  <a:schemeClr val="bg1"/>
                </a:solidFill>
              </a:rPr>
              <a:t>might have been the biggest critics of empire?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25" y="1276659"/>
            <a:ext cx="5127350" cy="34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3: </a:t>
            </a:r>
            <a:r>
              <a:rPr lang="en-US" dirty="0"/>
              <a:t>”Recessional” (p. 1046)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191724"/>
            <a:ext cx="10993546" cy="590321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>
                <a:solidFill>
                  <a:schemeClr val="bg1"/>
                </a:solidFill>
              </a:rPr>
              <a:t>In what way(s) is the title indicative of the subject of the poem?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2.  </a:t>
            </a:r>
            <a:r>
              <a:rPr lang="en-US" sz="2400" dirty="0">
                <a:solidFill>
                  <a:schemeClr val="bg1"/>
                </a:solidFill>
              </a:rPr>
              <a:t>Why might the speaker be considered old-fashioned in his thinking?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3.  </a:t>
            </a:r>
            <a:r>
              <a:rPr lang="en-US" sz="2400" dirty="0">
                <a:solidFill>
                  <a:schemeClr val="bg1"/>
                </a:solidFill>
              </a:rPr>
              <a:t>To what effect does Kipling use the various </a:t>
            </a:r>
            <a:r>
              <a:rPr lang="en-US" sz="2400" i="1" dirty="0">
                <a:solidFill>
                  <a:schemeClr val="bg1"/>
                </a:solidFill>
              </a:rPr>
              <a:t>allusions</a:t>
            </a:r>
            <a:r>
              <a:rPr lang="en-US" sz="2400" dirty="0">
                <a:solidFill>
                  <a:schemeClr val="bg1"/>
                </a:solidFill>
              </a:rPr>
              <a:t> within the poem?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96" y="1006598"/>
            <a:ext cx="3393385" cy="29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</a:t>
            </a:r>
            <a:r>
              <a:rPr lang="en-US" dirty="0" smtClean="0"/>
              <a:t>3: </a:t>
            </a:r>
            <a:r>
              <a:rPr lang="en-US" dirty="0" smtClean="0"/>
              <a:t>“recessional” (p. 1046)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867584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According to this poem, the Victorian age was _______________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87" y="1838166"/>
            <a:ext cx="4068695" cy="30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</a:t>
            </a:r>
            <a:r>
              <a:rPr lang="en-US" dirty="0" smtClean="0"/>
              <a:t>4: “from </a:t>
            </a:r>
            <a:r>
              <a:rPr lang="en-US" dirty="0" err="1" smtClean="0"/>
              <a:t>lucy</a:t>
            </a:r>
            <a:r>
              <a:rPr lang="en-US" dirty="0" smtClean="0"/>
              <a:t>: </a:t>
            </a:r>
            <a:r>
              <a:rPr lang="en-US" dirty="0" err="1" smtClean="0"/>
              <a:t>Englan</a:t>
            </a:r>
            <a:r>
              <a:rPr lang="en-US" dirty="0" smtClean="0"/>
              <a:t>’ Lady” </a:t>
            </a:r>
            <a:r>
              <a:rPr lang="en-US" dirty="0" smtClean="0"/>
              <a:t>(p. </a:t>
            </a:r>
            <a:r>
              <a:rPr lang="en-US" dirty="0" smtClean="0"/>
              <a:t>1055)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3303827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First, read the </a:t>
            </a:r>
            <a:r>
              <a:rPr lang="en-US" sz="3600" dirty="0" smtClean="0">
                <a:solidFill>
                  <a:schemeClr val="bg1"/>
                </a:solidFill>
              </a:rPr>
              <a:t>poem on the next slide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0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31" t="18304" r="17639" b="21360"/>
          <a:stretch/>
        </p:blipFill>
        <p:spPr>
          <a:xfrm>
            <a:off x="326573" y="522513"/>
            <a:ext cx="5719036" cy="589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786" r="50569" b="12804"/>
          <a:stretch/>
        </p:blipFill>
        <p:spPr>
          <a:xfrm>
            <a:off x="4950823" y="607422"/>
            <a:ext cx="7241177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</a:t>
            </a:r>
            <a:r>
              <a:rPr lang="en-US" dirty="0" smtClean="0"/>
              <a:t>4: ”</a:t>
            </a:r>
            <a:r>
              <a:rPr lang="en-US" dirty="0" smtClean="0"/>
              <a:t>from </a:t>
            </a:r>
            <a:r>
              <a:rPr lang="en-US" dirty="0" err="1" smtClean="0"/>
              <a:t>lucy</a:t>
            </a:r>
            <a:r>
              <a:rPr lang="en-US" dirty="0" smtClean="0"/>
              <a:t>: </a:t>
            </a:r>
            <a:r>
              <a:rPr lang="en-US" dirty="0" err="1" smtClean="0"/>
              <a:t>englan</a:t>
            </a:r>
            <a:r>
              <a:rPr lang="en-US" dirty="0" smtClean="0"/>
              <a:t>’ lady </a:t>
            </a:r>
            <a:r>
              <a:rPr lang="en-US" dirty="0" smtClean="0"/>
              <a:t>” </a:t>
            </a:r>
            <a:r>
              <a:rPr lang="en-US" dirty="0"/>
              <a:t>(p. </a:t>
            </a:r>
            <a:r>
              <a:rPr lang="en-US" dirty="0" smtClean="0"/>
              <a:t>1055)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191724"/>
            <a:ext cx="10993546" cy="590321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 smtClean="0">
                <a:solidFill>
                  <a:schemeClr val="bg1"/>
                </a:solidFill>
              </a:rPr>
              <a:t>what extended metaphor is used throughout the poem?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According to the speaker, why does the queen have such an effect when she visits?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 smtClean="0">
                <a:solidFill>
                  <a:schemeClr val="bg1"/>
                </a:solidFill>
              </a:rPr>
              <a:t>Describe the turn in the poem?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</a:t>
            </a:r>
            <a:r>
              <a:rPr lang="en-US" dirty="0"/>
              <a:t>4</a:t>
            </a:r>
            <a:r>
              <a:rPr lang="en-US" dirty="0" smtClean="0"/>
              <a:t>: “from </a:t>
            </a:r>
            <a:r>
              <a:rPr lang="en-US" dirty="0" err="1" smtClean="0"/>
              <a:t>lucy</a:t>
            </a:r>
            <a:r>
              <a:rPr lang="en-US" dirty="0" smtClean="0"/>
              <a:t>: </a:t>
            </a:r>
            <a:r>
              <a:rPr lang="en-US" dirty="0" err="1" smtClean="0"/>
              <a:t>englan</a:t>
            </a:r>
            <a:r>
              <a:rPr lang="en-US" dirty="0" smtClean="0"/>
              <a:t>’ lady” </a:t>
            </a:r>
            <a:r>
              <a:rPr lang="en-US" dirty="0" smtClean="0"/>
              <a:t>(p. </a:t>
            </a:r>
            <a:r>
              <a:rPr lang="en-US" dirty="0" smtClean="0"/>
              <a:t>1055)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867584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According to this poem, the Victorian age was _______________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18" y="1819583"/>
            <a:ext cx="4762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930" y="280821"/>
            <a:ext cx="10993549" cy="2690178"/>
          </a:xfrm>
        </p:spPr>
        <p:txBody>
          <a:bodyPr>
            <a:normAutofit/>
          </a:bodyPr>
          <a:lstStyle/>
          <a:p>
            <a:r>
              <a:rPr lang="en-US" dirty="0" smtClean="0"/>
              <a:t>Campeng.weebly.com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Quarter </a:t>
            </a:r>
            <a:br>
              <a:rPr lang="en-US" dirty="0" smtClean="0"/>
            </a:br>
            <a:r>
              <a:rPr lang="en-US" dirty="0" smtClean="0"/>
              <a:t>Bottom of page</a:t>
            </a:r>
            <a:br>
              <a:rPr lang="en-US" dirty="0" smtClean="0"/>
            </a:br>
            <a:r>
              <a:rPr lang="en-US" dirty="0" smtClean="0"/>
              <a:t>“empire poetry”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69" y="1625910"/>
            <a:ext cx="6114222" cy="40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1: </a:t>
            </a:r>
            <a:r>
              <a:rPr lang="en-US" dirty="0"/>
              <a:t>“Ulysses” (p. 971)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3529115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First, read the poem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Poetryfoundation.org/poems/45392/</a:t>
            </a:r>
            <a:r>
              <a:rPr lang="en-US" sz="3600" dirty="0" err="1" smtClean="0">
                <a:solidFill>
                  <a:schemeClr val="bg1"/>
                </a:solidFill>
              </a:rPr>
              <a:t>ulysses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pPr lvl="0"/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1: </a:t>
            </a:r>
            <a:r>
              <a:rPr lang="en-US" dirty="0"/>
              <a:t>“Ulysses” (p. 971)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856384"/>
            <a:ext cx="11252994" cy="172079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1. In </a:t>
            </a:r>
            <a:r>
              <a:rPr lang="en-US" sz="2400" dirty="0">
                <a:solidFill>
                  <a:schemeClr val="bg1"/>
                </a:solidFill>
              </a:rPr>
              <a:t>general, what is the speaker of this poem suggesting about traveling abroad?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2. Further</a:t>
            </a:r>
            <a:r>
              <a:rPr lang="en-US" sz="2400" dirty="0">
                <a:solidFill>
                  <a:schemeClr val="bg1"/>
                </a:solidFill>
              </a:rPr>
              <a:t>, what is the speaker saying about the younger generation coming up?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3. How </a:t>
            </a:r>
            <a:r>
              <a:rPr lang="en-US" sz="2400" dirty="0">
                <a:solidFill>
                  <a:schemeClr val="bg1"/>
                </a:solidFill>
              </a:rPr>
              <a:t>does the author use the imagery of the sea to mirror the passage of life?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51" y="842172"/>
            <a:ext cx="5272092" cy="27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1: </a:t>
            </a:r>
            <a:r>
              <a:rPr lang="en-US" dirty="0"/>
              <a:t>“Ulysses” (p. 971)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867584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According to this poem, the Victorian age was _______________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49" y="1830103"/>
            <a:ext cx="5006837" cy="30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2: “</a:t>
            </a:r>
            <a:r>
              <a:rPr lang="en-US" dirty="0"/>
              <a:t>Dover Beach” (p. 1042)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3661636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First, read the poem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Poetryfoundation.org/43588/dover-beach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2: “</a:t>
            </a:r>
            <a:r>
              <a:rPr lang="en-US" dirty="0"/>
              <a:t>Dover Beach” (p. 1042)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430262"/>
            <a:ext cx="10993546" cy="59032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1.  </a:t>
            </a:r>
            <a:r>
              <a:rPr lang="en-US" sz="2400" dirty="0">
                <a:solidFill>
                  <a:schemeClr val="bg1"/>
                </a:solidFill>
              </a:rPr>
              <a:t>What opinion does the speaker appear to have regarding the Empire?</a:t>
            </a:r>
          </a:p>
          <a:p>
            <a:r>
              <a:rPr lang="en-US" sz="2400" dirty="0">
                <a:solidFill>
                  <a:schemeClr val="bg1"/>
                </a:solidFill>
              </a:rPr>
              <a:t> 2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To what is the speaker referring by “The Sea of Faith”?</a:t>
            </a:r>
          </a:p>
          <a:p>
            <a:r>
              <a:rPr lang="en-US" sz="2400" dirty="0">
                <a:solidFill>
                  <a:schemeClr val="bg1"/>
                </a:solidFill>
              </a:rPr>
              <a:t> 3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>
                <a:solidFill>
                  <a:schemeClr val="bg1"/>
                </a:solidFill>
              </a:rPr>
              <a:t>How does the sea function within the poem?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43" y="1819583"/>
            <a:ext cx="4224130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1: “dover beach” (p. 1042)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4867584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According to this poem, the Victorian age was _______________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1" y="1892388"/>
            <a:ext cx="3500231" cy="29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344570"/>
            <a:ext cx="10993549" cy="1475013"/>
          </a:xfrm>
        </p:spPr>
        <p:txBody>
          <a:bodyPr/>
          <a:lstStyle/>
          <a:p>
            <a:r>
              <a:rPr lang="en-US" dirty="0" smtClean="0"/>
              <a:t>Poem 3: “recessional” (p. 1046)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3303827"/>
            <a:ext cx="10993546" cy="590321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First, read the poem</a:t>
            </a:r>
          </a:p>
          <a:p>
            <a:pPr lvl="0"/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Poetryfoundation.org/poems/46780/recessional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14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419</TotalTime>
  <Words>456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Dividend</vt:lpstr>
      <vt:lpstr>Good morning!  You’ll need a  laptop and your  notebook today</vt:lpstr>
      <vt:lpstr>Campeng.weebly.com 3rd Quarter  Bottom of page “empire poetry”</vt:lpstr>
      <vt:lpstr>Poem 1: “Ulysses” (p. 971)</vt:lpstr>
      <vt:lpstr>Poem 1: “Ulysses” (p. 971)</vt:lpstr>
      <vt:lpstr>Poem 1: “Ulysses” (p. 971)</vt:lpstr>
      <vt:lpstr>Poem 2: “Dover Beach” (p. 1042)</vt:lpstr>
      <vt:lpstr>Poem 2: “Dover Beach” (p. 1042)</vt:lpstr>
      <vt:lpstr>Poem 1: “dover beach” (p. 1042)</vt:lpstr>
      <vt:lpstr>Poem 3: “recessional” (p. 1046)</vt:lpstr>
      <vt:lpstr>Poem 3: ”Recessional” (p. 1046)</vt:lpstr>
      <vt:lpstr>Poem 3: “recessional” (p. 1046)</vt:lpstr>
      <vt:lpstr>Poem 4: “from lucy: Englan’ Lady” (p. 1055)</vt:lpstr>
      <vt:lpstr>PowerPoint Presentation</vt:lpstr>
      <vt:lpstr>Poem 4: ”from lucy: englan’ lady ” (p. 1055)</vt:lpstr>
      <vt:lpstr>Poem 4: “from lucy: englan’ lady” (p. 1055)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  You’ll need a green book and a laptop today</dc:title>
  <dc:creator>Campbell, Tyler</dc:creator>
  <cp:lastModifiedBy>Campbell, Tyler</cp:lastModifiedBy>
  <cp:revision>13</cp:revision>
  <dcterms:created xsi:type="dcterms:W3CDTF">2020-03-12T10:43:56Z</dcterms:created>
  <dcterms:modified xsi:type="dcterms:W3CDTF">2020-03-13T10:54:03Z</dcterms:modified>
</cp:coreProperties>
</file>