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6" r:id="rId3"/>
    <p:sldId id="258" r:id="rId4"/>
    <p:sldId id="269" r:id="rId5"/>
    <p:sldId id="259" r:id="rId6"/>
    <p:sldId id="268" r:id="rId7"/>
    <p:sldId id="260" r:id="rId8"/>
    <p:sldId id="270" r:id="rId9"/>
    <p:sldId id="271" r:id="rId10"/>
    <p:sldId id="261" r:id="rId11"/>
    <p:sldId id="263" r:id="rId12"/>
    <p:sldId id="264" r:id="rId13"/>
    <p:sldId id="262" r:id="rId14"/>
    <p:sldId id="266" r:id="rId15"/>
    <p:sldId id="267" r:id="rId16"/>
    <p:sldId id="26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79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88" y="-385845"/>
            <a:ext cx="10944469" cy="2852737"/>
          </a:xfrm>
        </p:spPr>
        <p:txBody>
          <a:bodyPr>
            <a:normAutofit/>
          </a:bodyPr>
          <a:lstStyle/>
          <a:p>
            <a:r>
              <a:rPr lang="en-US" sz="6000" i="1" u="sng" dirty="0" err="1" smtClean="0"/>
              <a:t>Bellwork</a:t>
            </a:r>
            <a:r>
              <a:rPr lang="en-US" sz="6000" i="1" u="sng" dirty="0" smtClean="0"/>
              <a:t>: copy table below to p. 15 in notebook</a:t>
            </a:r>
            <a:endParaRPr lang="en-US" sz="6000" i="1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284643"/>
              </p:ext>
            </p:extLst>
          </p:nvPr>
        </p:nvGraphicFramePr>
        <p:xfrm>
          <a:off x="425666" y="2466892"/>
          <a:ext cx="10657492" cy="4292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3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3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43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43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0088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Coherence Method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Between/Within</a:t>
                      </a:r>
                      <a:r>
                        <a:rPr lang="en-US" sz="2800" baseline="0" dirty="0" smtClean="0"/>
                        <a:t> Sentences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Replacement/</a:t>
                      </a:r>
                    </a:p>
                    <a:p>
                      <a:r>
                        <a:rPr lang="en-US" sz="2800" dirty="0" smtClean="0"/>
                        <a:t>Addition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Other Notes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88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ORDERING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0888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REPETITION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088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SYNONYMS/</a:t>
                      </a:r>
                    </a:p>
                    <a:p>
                      <a:r>
                        <a:rPr lang="en-US" sz="2800" dirty="0" smtClean="0"/>
                        <a:t>SUBSTITUTIONS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0888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TRANSITIONS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587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3" y="-1426369"/>
            <a:ext cx="11921931" cy="2852737"/>
          </a:xfrm>
        </p:spPr>
        <p:txBody>
          <a:bodyPr/>
          <a:lstStyle/>
          <a:p>
            <a:r>
              <a:rPr lang="en-US" i="1" u="sng" dirty="0" smtClean="0"/>
              <a:t>p. 15 in your notebook</a:t>
            </a:r>
            <a:endParaRPr lang="en-US" i="1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889772"/>
              </p:ext>
            </p:extLst>
          </p:nvPr>
        </p:nvGraphicFramePr>
        <p:xfrm>
          <a:off x="362604" y="1426368"/>
          <a:ext cx="10657492" cy="4292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3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3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43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43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0088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Coherence Method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Between/Within</a:t>
                      </a:r>
                      <a:r>
                        <a:rPr lang="en-US" sz="2800" baseline="0" dirty="0" smtClean="0"/>
                        <a:t> Sentences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Replacement/</a:t>
                      </a:r>
                    </a:p>
                    <a:p>
                      <a:r>
                        <a:rPr lang="en-US" sz="2800" dirty="0" smtClean="0"/>
                        <a:t>Addition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Other Notes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888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ORDERING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INSERT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INSERT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INSERT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0888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REPETITION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088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SYNONYMS/</a:t>
                      </a:r>
                    </a:p>
                    <a:p>
                      <a:r>
                        <a:rPr lang="en-US" sz="2800" dirty="0" smtClean="0"/>
                        <a:t>SUBSTITUTIONS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0888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TRANSITIONS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633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312979" cy="215788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Bellwork</a:t>
            </a:r>
            <a:r>
              <a:rPr lang="en-US" dirty="0" smtClean="0"/>
              <a:t> (p. 23):</a:t>
            </a:r>
            <a:br>
              <a:rPr lang="en-US" dirty="0" smtClean="0"/>
            </a:br>
            <a:r>
              <a:rPr lang="en-US" dirty="0" smtClean="0"/>
              <a:t>For each scenario, give the type of ordering that creates the most coherence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2824436"/>
            <a:ext cx="5312979" cy="4033564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The parts of a car engine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Events at a contest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A list of homework tasks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A landscape painting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Improvements to a park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5657" y="0"/>
            <a:ext cx="4579391" cy="5302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61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106" y="134007"/>
            <a:ext cx="3855720" cy="2157884"/>
          </a:xfrm>
        </p:spPr>
        <p:txBody>
          <a:bodyPr/>
          <a:lstStyle/>
          <a:p>
            <a:r>
              <a:rPr lang="en-US" dirty="0" smtClean="0"/>
              <a:t>REPETITION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0502" y="743388"/>
            <a:ext cx="4792716" cy="5972722"/>
          </a:xfrm>
        </p:spPr>
        <p:txBody>
          <a:bodyPr>
            <a:normAutofit fontScale="850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Coherence can also be achieved by repeating important words and ideas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Green box p. 55 together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CAUTION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Practice 5 with your partner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schemeClr val="bg1"/>
                </a:solidFill>
              </a:rPr>
              <a:t>Two columns – repeated words and pronouns that replace them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4313" y="445047"/>
            <a:ext cx="3031742" cy="30317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07517" y="3476789"/>
            <a:ext cx="3239321" cy="32393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7814" y="3476789"/>
            <a:ext cx="2619703" cy="3239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61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792715" cy="2157884"/>
          </a:xfrm>
        </p:spPr>
        <p:txBody>
          <a:bodyPr/>
          <a:lstStyle/>
          <a:p>
            <a:r>
              <a:rPr lang="en-US" dirty="0" smtClean="0"/>
              <a:t>SUBSTITUTIONS/SYNONYMS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2716" y="1155777"/>
            <a:ext cx="4792716" cy="5402677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Repetition can also be achieved by using synonyms or substituting phrases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P. 58 Practice 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schemeClr val="bg1"/>
                </a:solidFill>
              </a:rPr>
              <a:t>Paragraph 1/2 together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P. 60 Practice 7 with your partner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schemeClr val="bg1"/>
                </a:solidFill>
              </a:rPr>
              <a:t>Pick 1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1825" y="1027037"/>
            <a:ext cx="3213497" cy="19526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7398" y="2979683"/>
            <a:ext cx="4071878" cy="253775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85322" y="8452"/>
            <a:ext cx="2670347" cy="2971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40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792715" cy="2157884"/>
          </a:xfrm>
        </p:spPr>
        <p:txBody>
          <a:bodyPr/>
          <a:lstStyle/>
          <a:p>
            <a:r>
              <a:rPr lang="en-US" dirty="0" smtClean="0"/>
              <a:t>TRANSITIONS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3641" y="759152"/>
            <a:ext cx="4792716" cy="583083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Words and phrases that point out exact relationships between ideas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P. 64 Practice 9 with your partner (use chart on 63)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2960" y="450942"/>
            <a:ext cx="4511691" cy="30023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4588" y="3453267"/>
            <a:ext cx="3916254" cy="29334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90842" y="3453267"/>
            <a:ext cx="2619375" cy="2190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93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3" y="-1426369"/>
            <a:ext cx="11921931" cy="2852737"/>
          </a:xfrm>
        </p:spPr>
        <p:txBody>
          <a:bodyPr/>
          <a:lstStyle/>
          <a:p>
            <a:r>
              <a:rPr lang="en-US" i="1" u="sng" dirty="0" smtClean="0"/>
              <a:t>Finishing the chart</a:t>
            </a:r>
            <a:endParaRPr lang="en-US" i="1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991988"/>
              </p:ext>
            </p:extLst>
          </p:nvPr>
        </p:nvGraphicFramePr>
        <p:xfrm>
          <a:off x="362604" y="1426368"/>
          <a:ext cx="10657492" cy="4292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3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3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43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43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0088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Coherence Method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Between/Within</a:t>
                      </a:r>
                      <a:r>
                        <a:rPr lang="en-US" sz="2800" baseline="0" dirty="0" smtClean="0"/>
                        <a:t> Sentences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Replacement/</a:t>
                      </a:r>
                    </a:p>
                    <a:p>
                      <a:r>
                        <a:rPr lang="en-US" sz="2800" dirty="0" smtClean="0"/>
                        <a:t>Addition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Other Notes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888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ORDERING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0888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REPETITION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088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SYNONYMS/</a:t>
                      </a:r>
                    </a:p>
                    <a:p>
                      <a:r>
                        <a:rPr lang="en-US" sz="2800" dirty="0" smtClean="0"/>
                        <a:t>SUBSTITUTIONS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0888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TRANSITIONS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942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LEAVE/HW: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1077" y="2114988"/>
            <a:ext cx="4792716" cy="4743012"/>
          </a:xfrm>
        </p:spPr>
        <p:txBody>
          <a:bodyPr>
            <a:normAutofit fontScale="85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Create 3 paragraphs of at least 5 sentences each that correctly show coherence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One should be space order or order importance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The other two may be any of the other 3 methods discussed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9077" y="0"/>
            <a:ext cx="4579391" cy="53024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752896" y="5596759"/>
            <a:ext cx="5439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***See the “Writing Assignment” Sections in this chapter for ideas if you need them***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08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6901" y="243434"/>
            <a:ext cx="9837682" cy="2098226"/>
          </a:xfrm>
        </p:spPr>
        <p:txBody>
          <a:bodyPr/>
          <a:lstStyle/>
          <a:p>
            <a:r>
              <a:rPr lang="en-US" dirty="0" err="1" smtClean="0"/>
              <a:t>Bellwork</a:t>
            </a:r>
            <a:r>
              <a:rPr lang="en-US" dirty="0" smtClean="0"/>
              <a:t> (10-15 min)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6901" y="2647741"/>
            <a:ext cx="9837682" cy="3012080"/>
          </a:xfrm>
        </p:spPr>
        <p:txBody>
          <a:bodyPr>
            <a:noAutofit/>
          </a:bodyPr>
          <a:lstStyle/>
          <a:p>
            <a:pPr marL="457200" indent="-457200">
              <a:buAutoNum type="arabicParenR"/>
            </a:pPr>
            <a:r>
              <a:rPr lang="en-US" sz="3200" dirty="0" smtClean="0"/>
              <a:t>Campengblog.wordpress.com (on your phone)</a:t>
            </a:r>
            <a:endParaRPr lang="en-US" sz="3200" dirty="0" smtClean="0"/>
          </a:p>
          <a:p>
            <a:pPr marL="457200" indent="-457200">
              <a:buAutoNum type="arabicParenR"/>
            </a:pPr>
            <a:r>
              <a:rPr lang="en-US" sz="3200" dirty="0" smtClean="0"/>
              <a:t>Tap on “Workplace Blogging” post</a:t>
            </a:r>
          </a:p>
          <a:p>
            <a:pPr marL="457200" indent="-457200">
              <a:buAutoNum type="arabicParenR"/>
            </a:pPr>
            <a:r>
              <a:rPr lang="en-US" sz="3200" dirty="0" smtClean="0"/>
              <a:t>Follow posted instructions </a:t>
            </a:r>
            <a:r>
              <a:rPr lang="en-US" sz="3200" dirty="0" smtClean="0">
                <a:sym typeface="Wingdings" panose="05000000000000000000" pitchFamily="2" charset="2"/>
              </a:rPr>
              <a:t> write your responses as a comment in the box at the bottom</a:t>
            </a:r>
          </a:p>
          <a:p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  <a:p>
            <a:r>
              <a:rPr lang="en-US" sz="3200" dirty="0" smtClean="0">
                <a:sym typeface="Wingdings" panose="05000000000000000000" pitchFamily="2" charset="2"/>
              </a:rPr>
              <a:t>**Pick up a white </a:t>
            </a:r>
            <a:r>
              <a:rPr lang="en-US" sz="3200" i="1" dirty="0" smtClean="0">
                <a:sym typeface="Wingdings" panose="05000000000000000000" pitchFamily="2" charset="2"/>
              </a:rPr>
              <a:t>Evergreen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smtClean="0">
                <a:sym typeface="Wingdings" panose="05000000000000000000" pitchFamily="2" charset="2"/>
              </a:rPr>
              <a:t>book from shelf**</a:t>
            </a:r>
            <a:endParaRPr lang="en-US" sz="32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4605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16" y="323193"/>
            <a:ext cx="5171088" cy="2157884"/>
          </a:xfrm>
        </p:spPr>
        <p:txBody>
          <a:bodyPr/>
          <a:lstStyle/>
          <a:p>
            <a:r>
              <a:rPr lang="en-US" dirty="0" smtClean="0"/>
              <a:t>TIME/</a:t>
            </a:r>
            <a:br>
              <a:rPr lang="en-US" dirty="0" smtClean="0"/>
            </a:br>
            <a:r>
              <a:rPr lang="en-US" dirty="0" smtClean="0"/>
              <a:t>CHRONOLOGICAL ORDER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103" y="3013623"/>
            <a:ext cx="4217014" cy="3011432"/>
          </a:xfrm>
        </p:spPr>
        <p:txBody>
          <a:bodyPr>
            <a:normAutofit fontScale="925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chemeClr val="bg1"/>
                </a:solidFill>
              </a:rPr>
              <a:t>Green box bottom 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p. </a:t>
            </a:r>
            <a:r>
              <a:rPr lang="en-US" sz="4000" dirty="0" smtClean="0">
                <a:solidFill>
                  <a:schemeClr val="bg1"/>
                </a:solidFill>
              </a:rPr>
              <a:t>46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chemeClr val="bg1"/>
                </a:solidFill>
              </a:rPr>
              <a:t>Look for the “time stamps”</a:t>
            </a:r>
            <a:endParaRPr lang="en-US" sz="4000" dirty="0" smtClean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3347" y="2049516"/>
            <a:ext cx="4832688" cy="2706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37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16" y="323193"/>
            <a:ext cx="5171088" cy="2157884"/>
          </a:xfrm>
        </p:spPr>
        <p:txBody>
          <a:bodyPr/>
          <a:lstStyle/>
          <a:p>
            <a:r>
              <a:rPr lang="en-US" dirty="0" smtClean="0"/>
              <a:t>TIME/</a:t>
            </a:r>
            <a:br>
              <a:rPr lang="en-US" dirty="0" smtClean="0"/>
            </a:br>
            <a:r>
              <a:rPr lang="en-US" dirty="0" smtClean="0"/>
              <a:t>CHRONOLOGICAL ORDER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331" y="2481077"/>
            <a:ext cx="4391786" cy="3543978"/>
          </a:xfrm>
        </p:spPr>
        <p:txBody>
          <a:bodyPr>
            <a:normAutofit fontScale="85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chemeClr val="bg1"/>
                </a:solidFill>
              </a:rPr>
              <a:t>Practice 1 with your </a:t>
            </a:r>
            <a:r>
              <a:rPr lang="en-US" sz="4000" dirty="0" smtClean="0">
                <a:solidFill>
                  <a:schemeClr val="bg1"/>
                </a:solidFill>
              </a:rPr>
              <a:t>partner (p. 15)</a:t>
            </a:r>
            <a:endParaRPr lang="en-US" sz="40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chemeClr val="bg1"/>
                </a:solidFill>
              </a:rPr>
              <a:t>Only need a list of </a:t>
            </a:r>
            <a:r>
              <a:rPr lang="en-US" sz="4000" dirty="0" smtClean="0">
                <a:solidFill>
                  <a:schemeClr val="bg1"/>
                </a:solidFill>
              </a:rPr>
              <a:t>numbers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chemeClr val="bg1"/>
                </a:solidFill>
              </a:rPr>
              <a:t>(3</a:t>
            </a:r>
            <a:r>
              <a:rPr lang="en-US" sz="4000" baseline="30000" dirty="0" smtClean="0">
                <a:solidFill>
                  <a:schemeClr val="bg1"/>
                </a:solidFill>
              </a:rPr>
              <a:t>rd</a:t>
            </a:r>
            <a:r>
              <a:rPr lang="en-US" sz="4000" dirty="0" smtClean="0">
                <a:solidFill>
                  <a:schemeClr val="bg1"/>
                </a:solidFill>
              </a:rPr>
              <a:t> one on next page)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3347" y="2049516"/>
            <a:ext cx="4832688" cy="2706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65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 ORDER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680" y="2307733"/>
            <a:ext cx="3855720" cy="3011432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Top to bottom/left to right/front to back/inside out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Think like a camera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Green box top of p. 49 together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6316" y="427856"/>
            <a:ext cx="4913422" cy="27607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2928" y="3813449"/>
            <a:ext cx="5114829" cy="2319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65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 ORDER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95" y="3109293"/>
            <a:ext cx="4791330" cy="3011432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chemeClr val="bg1"/>
                </a:solidFill>
              </a:rPr>
              <a:t>Practice 3 with your </a:t>
            </a:r>
            <a:r>
              <a:rPr lang="en-US" sz="4000" dirty="0" smtClean="0">
                <a:solidFill>
                  <a:schemeClr val="bg1"/>
                </a:solidFill>
              </a:rPr>
              <a:t>partner (p. 15)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6316" y="427856"/>
            <a:ext cx="4913422" cy="27607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2928" y="3813449"/>
            <a:ext cx="5114829" cy="2319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89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IMPORTANCE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Most to least ~OR~ least to most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Green box p. 52 </a:t>
            </a:r>
            <a:r>
              <a:rPr lang="en-US" sz="3200" dirty="0" smtClean="0">
                <a:solidFill>
                  <a:schemeClr val="bg1"/>
                </a:solidFill>
              </a:rPr>
              <a:t>together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1077" y="157653"/>
            <a:ext cx="4621268" cy="6587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43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IMPORTANCE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Practice 4 on your </a:t>
            </a:r>
            <a:r>
              <a:rPr lang="en-US" sz="3200" dirty="0" smtClean="0">
                <a:solidFill>
                  <a:schemeClr val="bg1"/>
                </a:solidFill>
              </a:rPr>
              <a:t>own (p. 15-16)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1077" y="157653"/>
            <a:ext cx="4621268" cy="6587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04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55" y="313509"/>
            <a:ext cx="5312979" cy="2157884"/>
          </a:xfrm>
        </p:spPr>
        <p:txBody>
          <a:bodyPr>
            <a:normAutofit/>
          </a:bodyPr>
          <a:lstStyle/>
          <a:p>
            <a:r>
              <a:rPr lang="en-US" dirty="0" smtClean="0"/>
              <a:t>Show What You Know (p. 16)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2824436"/>
            <a:ext cx="5312979" cy="403356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Create </a:t>
            </a:r>
            <a:r>
              <a:rPr lang="en-US" sz="3600" dirty="0" smtClean="0">
                <a:solidFill>
                  <a:schemeClr val="bg1"/>
                </a:solidFill>
              </a:rPr>
              <a:t>a paragraph that shows either space order or order of importance as discussed today</a:t>
            </a:r>
            <a:endParaRPr lang="en-US" sz="36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9977" y="574766"/>
            <a:ext cx="4579391" cy="5302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0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32A30"/>
      </a:dk2>
      <a:lt2>
        <a:srgbClr val="F2F2F0"/>
      </a:lt2>
      <a:accent1>
        <a:srgbClr val="836C9F"/>
      </a:accent1>
      <a:accent2>
        <a:srgbClr val="BDAB56"/>
      </a:accent2>
      <a:accent3>
        <a:srgbClr val="B0565D"/>
      </a:accent3>
      <a:accent4>
        <a:srgbClr val="55B1BC"/>
      </a:accent4>
      <a:accent5>
        <a:srgbClr val="4D925F"/>
      </a:accent5>
      <a:accent6>
        <a:srgbClr val="E08C4A"/>
      </a:accent6>
      <a:hlink>
        <a:srgbClr val="55B1BC"/>
      </a:hlink>
      <a:folHlink>
        <a:srgbClr val="836C9F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9270AA94-2367-4B1E-B579-26147B222B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1785</TotalTime>
  <Words>393</Words>
  <Application>Microsoft Office PowerPoint</Application>
  <PresentationFormat>Widescreen</PresentationFormat>
  <Paragraphs>91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Franklin Gothic Book</vt:lpstr>
      <vt:lpstr>Wingdings</vt:lpstr>
      <vt:lpstr>Crop</vt:lpstr>
      <vt:lpstr>Bellwork: copy table below to p. 15 in notebook</vt:lpstr>
      <vt:lpstr>Bellwork (10-15 min)</vt:lpstr>
      <vt:lpstr>TIME/ CHRONOLOGICAL ORDER</vt:lpstr>
      <vt:lpstr>TIME/ CHRONOLOGICAL ORDER</vt:lpstr>
      <vt:lpstr>SPACE ORDER</vt:lpstr>
      <vt:lpstr>SPACE ORDER</vt:lpstr>
      <vt:lpstr>ORDER OF IMPORTANCE</vt:lpstr>
      <vt:lpstr>ORDER OF IMPORTANCE</vt:lpstr>
      <vt:lpstr>Show What You Know (p. 16)</vt:lpstr>
      <vt:lpstr>p. 15 in your notebook</vt:lpstr>
      <vt:lpstr>Bellwork (p. 23): For each scenario, give the type of ordering that creates the most coherence</vt:lpstr>
      <vt:lpstr>REPETITION</vt:lpstr>
      <vt:lpstr>SUBSTITUTIONS/SYNONYMS</vt:lpstr>
      <vt:lpstr>TRANSITIONS</vt:lpstr>
      <vt:lpstr>Finishing the chart</vt:lpstr>
      <vt:lpstr>BEFORE YOU LEAVE/HW:</vt:lpstr>
    </vt:vector>
  </TitlesOfParts>
  <Company>Polk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Bellwork (10-15 min)</dc:title>
  <dc:creator>Campbell, Tyler</dc:creator>
  <cp:lastModifiedBy>Campbell, Tyler</cp:lastModifiedBy>
  <cp:revision>46</cp:revision>
  <dcterms:created xsi:type="dcterms:W3CDTF">2016-09-26T10:29:46Z</dcterms:created>
  <dcterms:modified xsi:type="dcterms:W3CDTF">2018-09-11T17:57:43Z</dcterms:modified>
</cp:coreProperties>
</file>