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9" r:id="rId4"/>
    <p:sldId id="268" r:id="rId5"/>
    <p:sldId id="261" r:id="rId6"/>
    <p:sldId id="260" r:id="rId7"/>
    <p:sldId id="262" r:id="rId8"/>
    <p:sldId id="265" r:id="rId9"/>
    <p:sldId id="266" r:id="rId10"/>
    <p:sldId id="270" r:id="rId11"/>
    <p:sldId id="267" r:id="rId12"/>
    <p:sldId id="263" r:id="rId13"/>
    <p:sldId id="258" r:id="rId14"/>
    <p:sldId id="25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11540" y="-1600200"/>
            <a:ext cx="8676222" cy="3200400"/>
          </a:xfrm>
        </p:spPr>
        <p:txBody>
          <a:bodyPr/>
          <a:lstStyle/>
          <a:p>
            <a:r>
              <a:rPr lang="en-US" u="sng" dirty="0" err="1" smtClean="0"/>
              <a:t>Bellwork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97" y="3854669"/>
            <a:ext cx="10316875" cy="19050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Table of contents</a:t>
            </a:r>
            <a:r>
              <a:rPr lang="en-US" sz="2800" dirty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 p. 10 – epics     p. 11 – Beowulf cont. </a:t>
            </a:r>
            <a:br>
              <a:rPr lang="en-US" sz="2800" dirty="0" smtClean="0"/>
            </a:br>
            <a:r>
              <a:rPr lang="en-US" sz="2800" dirty="0" smtClean="0"/>
              <a:t>p. 12 – </a:t>
            </a:r>
            <a:r>
              <a:rPr lang="en-US" sz="2800" dirty="0" err="1" smtClean="0"/>
              <a:t>anglo</a:t>
            </a:r>
            <a:r>
              <a:rPr lang="en-US" sz="2800" dirty="0" smtClean="0"/>
              <a:t> </a:t>
            </a:r>
            <a:r>
              <a:rPr lang="en-US" sz="2800" dirty="0" err="1" smtClean="0"/>
              <a:t>saxon</a:t>
            </a:r>
            <a:r>
              <a:rPr lang="en-US" sz="2800" dirty="0" smtClean="0"/>
              <a:t> heroes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on p. 10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>
                <a:effectLst/>
              </a:rPr>
              <a:t>What are the qualities of an </a:t>
            </a:r>
            <a:r>
              <a:rPr lang="en-US" sz="2800" i="1" dirty="0" smtClean="0">
                <a:effectLst/>
              </a:rPr>
              <a:t>epic</a:t>
            </a:r>
            <a:r>
              <a:rPr lang="en-US" sz="2800" dirty="0" smtClean="0">
                <a:effectLst/>
              </a:rPr>
              <a:t> story?  </a:t>
            </a:r>
            <a:r>
              <a:rPr lang="en-US" sz="2800" dirty="0">
                <a:effectLst/>
              </a:rPr>
              <a:t>What common traits should we see in an </a:t>
            </a:r>
            <a:r>
              <a:rPr lang="en-US" sz="2800" i="1" dirty="0">
                <a:effectLst/>
              </a:rPr>
              <a:t>epic</a:t>
            </a:r>
            <a:r>
              <a:rPr lang="en-US" sz="2800" dirty="0">
                <a:effectLst/>
              </a:rPr>
              <a:t> hero?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47" y="881637"/>
            <a:ext cx="4058143" cy="2700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682" y="409060"/>
            <a:ext cx="5627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***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Webquests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the clear bin on my desk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367099"/>
            <a:ext cx="8676222" cy="3200400"/>
          </a:xfrm>
        </p:spPr>
        <p:txBody>
          <a:bodyPr/>
          <a:lstStyle/>
          <a:p>
            <a:r>
              <a:rPr lang="en-US" u="sng" dirty="0" smtClean="0"/>
              <a:t>Snapshots </a:t>
            </a:r>
            <a:r>
              <a:rPr lang="en-US" u="sng" dirty="0" smtClean="0"/>
              <a:t>activity:</a:t>
            </a:r>
            <a:br>
              <a:rPr lang="en-US" u="sng" dirty="0" smtClean="0"/>
            </a:br>
            <a:r>
              <a:rPr lang="en-US" u="sng" dirty="0" smtClean="0"/>
              <a:t>creating an archetype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994337" y="6211614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4416495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546" y="2488114"/>
            <a:ext cx="4420750" cy="294180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79720" y="2488114"/>
            <a:ext cx="5952959" cy="19050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3 images that fit within a single “archetype”</a:t>
            </a:r>
            <a:br>
              <a:rPr lang="en-US" sz="3600" dirty="0" smtClean="0"/>
            </a:b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Think: in what category are you looking for examples?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02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5385" y="-1348295"/>
            <a:ext cx="8676222" cy="3200400"/>
          </a:xfrm>
        </p:spPr>
        <p:txBody>
          <a:bodyPr/>
          <a:lstStyle/>
          <a:p>
            <a:r>
              <a:rPr lang="en-US" u="sng" dirty="0" smtClean="0"/>
              <a:t>Snapshots </a:t>
            </a:r>
            <a:r>
              <a:rPr lang="en-US" u="sng" dirty="0" smtClean="0"/>
              <a:t>activity:</a:t>
            </a:r>
            <a:br>
              <a:rPr lang="en-US" u="sng" dirty="0" smtClean="0"/>
            </a:br>
            <a:r>
              <a:rPr lang="en-US" u="sng" dirty="0" smtClean="0"/>
              <a:t>submitting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994337" y="6211614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4416495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84" y="2840811"/>
            <a:ext cx="4420750" cy="294180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3779" y="1554756"/>
            <a:ext cx="5952959" cy="286173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Compile your images into a single, public post on twitter or Instagram</a:t>
            </a:r>
            <a:br>
              <a:rPr lang="en-US" sz="3600" dirty="0" smtClean="0"/>
            </a:br>
            <a:r>
              <a:rPr lang="en-US" sz="36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 your caption, include: the archetype, group member names,</a:t>
            </a:r>
          </a:p>
          <a:p>
            <a:r>
              <a:rPr lang="en-US" sz="3600" dirty="0" smtClean="0"/>
              <a:t>#</a:t>
            </a:r>
            <a:r>
              <a:rPr lang="en-US" sz="3600" dirty="0" err="1" smtClean="0"/>
              <a:t>campengbeowulf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532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74068" y="430306"/>
            <a:ext cx="8676222" cy="3200400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Audiobook</a:t>
            </a:r>
            <a:br>
              <a:rPr lang="en-US" sz="6600" u="sng" dirty="0" smtClean="0"/>
            </a:br>
            <a:r>
              <a:rPr lang="en-US" sz="6600" u="sng" dirty="0" smtClean="0"/>
              <a:t>pt. 3</a:t>
            </a:r>
            <a:r>
              <a:rPr lang="en-US" sz="6600" u="sng" dirty="0" smtClean="0"/>
              <a:t/>
            </a:r>
            <a:br>
              <a:rPr lang="en-US" sz="6600" u="sng" dirty="0" smtClean="0"/>
            </a:br>
            <a:r>
              <a:rPr lang="en-US" sz="6600" u="sng" dirty="0" smtClean="0"/>
              <a:t>(p.56) </a:t>
            </a:r>
            <a:endParaRPr lang="en-US" sz="6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635" y="2892972"/>
            <a:ext cx="10316875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111" y="554232"/>
            <a:ext cx="5014420" cy="39286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50377" y="3197772"/>
            <a:ext cx="8676222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The Last Battle</a:t>
            </a:r>
          </a:p>
          <a:p>
            <a:r>
              <a:rPr lang="en-US" sz="2800" dirty="0" smtClean="0"/>
              <a:t>The Spoils</a:t>
            </a:r>
          </a:p>
          <a:p>
            <a:r>
              <a:rPr lang="en-US" sz="2800" dirty="0" smtClean="0"/>
              <a:t>The Farewell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0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64699" y="-755430"/>
            <a:ext cx="8676222" cy="3200400"/>
          </a:xfrm>
        </p:spPr>
        <p:txBody>
          <a:bodyPr/>
          <a:lstStyle/>
          <a:p>
            <a:r>
              <a:rPr lang="en-US" u="sng" dirty="0" smtClean="0"/>
              <a:t>wrap-up</a:t>
            </a:r>
            <a:br>
              <a:rPr lang="en-US" u="sng" dirty="0" smtClean="0"/>
            </a:br>
            <a:r>
              <a:rPr lang="en-US" u="sng" dirty="0" smtClean="0"/>
              <a:t>(p. 13)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572" y="3372071"/>
            <a:ext cx="10316875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effectLst/>
              </a:rPr>
              <a:t>With </a:t>
            </a:r>
            <a:r>
              <a:rPr lang="en-US" sz="3600" dirty="0">
                <a:effectLst/>
              </a:rPr>
              <a:t>a partner, analyze the text </a:t>
            </a:r>
            <a:r>
              <a:rPr lang="en-US" sz="3600" dirty="0" smtClean="0">
                <a:effectLst/>
              </a:rPr>
              <a:t>to </a:t>
            </a:r>
            <a:r>
              <a:rPr lang="en-US" sz="3600" dirty="0">
                <a:effectLst/>
              </a:rPr>
              <a:t>determine 5 character traits </a:t>
            </a:r>
            <a:r>
              <a:rPr lang="en-US" sz="3600" dirty="0" smtClean="0">
                <a:effectLst/>
              </a:rPr>
              <a:t>the </a:t>
            </a:r>
            <a:r>
              <a:rPr lang="en-US" sz="3600" dirty="0" err="1" smtClean="0">
                <a:effectLst/>
              </a:rPr>
              <a:t>anglo-Saxons</a:t>
            </a:r>
            <a:r>
              <a:rPr lang="en-US" sz="3600" dirty="0" smtClean="0">
                <a:effectLst/>
              </a:rPr>
              <a:t> would have valued.  </a:t>
            </a:r>
            <a:r>
              <a:rPr lang="en-US" sz="3600" dirty="0">
                <a:effectLst/>
              </a:rPr>
              <a:t>Include a textual reference to support each </a:t>
            </a:r>
            <a:r>
              <a:rPr lang="en-US" sz="3600" dirty="0" smtClean="0">
                <a:effectLst/>
              </a:rPr>
              <a:t>claim.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9" y="276948"/>
            <a:ext cx="4387219" cy="35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8933" y="-953814"/>
            <a:ext cx="8676222" cy="3200400"/>
          </a:xfrm>
        </p:spPr>
        <p:txBody>
          <a:bodyPr/>
          <a:lstStyle/>
          <a:p>
            <a:r>
              <a:rPr lang="en-US" u="sng" dirty="0" err="1" smtClean="0"/>
              <a:t>Bellwork</a:t>
            </a: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u="sng" dirty="0" smtClean="0"/>
              <a:t>[option]: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97" y="3854669"/>
            <a:ext cx="10316875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on p. 11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>
                <a:effectLst/>
              </a:rPr>
              <a:t>Give a description of your reading so far, assuming a person has never read the text. </a:t>
            </a:r>
            <a:endParaRPr lang="en-US" sz="3600" dirty="0" smtClean="0"/>
          </a:p>
        </p:txBody>
      </p:sp>
      <p:pic>
        <p:nvPicPr>
          <p:cNvPr id="1028" name="Picture 4" descr="https://static.independent.co.uk/s3fs-public/thumbnails/image/2013/08/25/22/27-BEOWU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33" y="129719"/>
            <a:ext cx="4363935" cy="32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64699" y="-23365"/>
            <a:ext cx="8676222" cy="3200400"/>
          </a:xfrm>
        </p:spPr>
        <p:txBody>
          <a:bodyPr/>
          <a:lstStyle/>
          <a:p>
            <a:r>
              <a:rPr lang="en-US" u="sng" dirty="0" smtClean="0"/>
              <a:t>Global </a:t>
            </a:r>
            <a:r>
              <a:rPr lang="en-US" u="sng" dirty="0" smtClean="0"/>
              <a:t>epics</a:t>
            </a:r>
            <a:br>
              <a:rPr lang="en-US" u="sng" dirty="0" smtClean="0"/>
            </a:br>
            <a:r>
              <a:rPr lang="en-US" u="sng" dirty="0" smtClean="0"/>
              <a:t>[option]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498" y="3777110"/>
            <a:ext cx="10316875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1) using your device, research the story given to your group (10 min)</a:t>
            </a:r>
          </a:p>
          <a:p>
            <a:r>
              <a:rPr lang="en-US" sz="3600" dirty="0" smtClean="0"/>
              <a:t>2) Be ready to share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160" y="2005460"/>
            <a:ext cx="3482716" cy="209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861" y="-23365"/>
            <a:ext cx="2247900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936" y="576710"/>
            <a:ext cx="3209925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876" y="2005460"/>
            <a:ext cx="2705100" cy="2028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3365"/>
            <a:ext cx="1922929" cy="16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8147" y="323193"/>
            <a:ext cx="8676222" cy="5935718"/>
          </a:xfrm>
        </p:spPr>
        <p:txBody>
          <a:bodyPr>
            <a:normAutofit/>
          </a:bodyPr>
          <a:lstStyle/>
          <a:p>
            <a:r>
              <a:rPr lang="en-US" i="1" u="sng" dirty="0" smtClean="0"/>
              <a:t>Coming up…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th</a:t>
            </a:r>
            <a:r>
              <a:rPr lang="en-US" dirty="0" smtClean="0"/>
              <a:t> - T: Beowulf parts 1-3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 - </a:t>
            </a:r>
            <a:r>
              <a:rPr lang="en-US" dirty="0" err="1" smtClean="0"/>
              <a:t>Th</a:t>
            </a:r>
            <a:r>
              <a:rPr lang="en-US" dirty="0" smtClean="0"/>
              <a:t>: Beowulf film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74" y="1044780"/>
            <a:ext cx="3414891" cy="34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122" y="1284890"/>
            <a:ext cx="8676222" cy="3200400"/>
          </a:xfrm>
        </p:spPr>
        <p:txBody>
          <a:bodyPr/>
          <a:lstStyle/>
          <a:p>
            <a:r>
              <a:rPr lang="en-US" i="1" u="sng" dirty="0" smtClean="0"/>
              <a:t>Beowulf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Green book p. 40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8567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75205" y="-1117175"/>
            <a:ext cx="8676222" cy="3200400"/>
          </a:xfrm>
        </p:spPr>
        <p:txBody>
          <a:bodyPr/>
          <a:lstStyle/>
          <a:p>
            <a:r>
              <a:rPr lang="en-US" u="sng" dirty="0" smtClean="0"/>
              <a:t>Key points</a:t>
            </a:r>
            <a:br>
              <a:rPr lang="en-US" u="sng" dirty="0" smtClean="0"/>
            </a:br>
            <a:r>
              <a:rPr lang="en-US" u="sng" dirty="0" smtClean="0"/>
              <a:t>(copy on p. 10):</a:t>
            </a:r>
            <a:endParaRPr lang="en-US" u="sng" dirty="0"/>
          </a:p>
        </p:txBody>
      </p:sp>
      <p:sp>
        <p:nvSpPr>
          <p:cNvPr id="5" name="Diamond 4"/>
          <p:cNvSpPr/>
          <p:nvPr/>
        </p:nvSpPr>
        <p:spPr>
          <a:xfrm>
            <a:off x="3531475" y="1206062"/>
            <a:ext cx="5423338" cy="50055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03986" y="3216166"/>
            <a:ext cx="3704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Wrath of Grendel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p. 40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6551" y="292702"/>
            <a:ext cx="416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Hrothgar and his men in the hall (</a:t>
            </a:r>
            <a:r>
              <a:rPr lang="en-US" sz="2800" b="1" dirty="0" err="1" smtClean="0"/>
              <a:t>Herot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522" y="2703786"/>
            <a:ext cx="416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) Hrothgar remains untouched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52980" y="6008104"/>
            <a:ext cx="483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Herot</a:t>
            </a:r>
            <a:r>
              <a:rPr lang="en-US" sz="2800" b="1" dirty="0" smtClean="0"/>
              <a:t> empties out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4416495"/>
            <a:ext cx="416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Grendel visits nightly to kill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11540" y="-1600200"/>
            <a:ext cx="8676222" cy="3200400"/>
          </a:xfrm>
        </p:spPr>
        <p:txBody>
          <a:bodyPr/>
          <a:lstStyle/>
          <a:p>
            <a:r>
              <a:rPr lang="en-US" u="sng" dirty="0" smtClean="0"/>
              <a:t>Key points:</a:t>
            </a:r>
            <a:endParaRPr lang="en-US" u="sng" dirty="0"/>
          </a:p>
        </p:txBody>
      </p:sp>
      <p:sp>
        <p:nvSpPr>
          <p:cNvPr id="5" name="Diamond 4"/>
          <p:cNvSpPr/>
          <p:nvPr/>
        </p:nvSpPr>
        <p:spPr>
          <a:xfrm>
            <a:off x="3531475" y="1206062"/>
            <a:ext cx="5423338" cy="50055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03986" y="3216166"/>
            <a:ext cx="370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Coming of Beowulf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3986" y="551793"/>
            <a:ext cx="416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Beowulf decides to go help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522" y="2703786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) No fear of death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4337" y="6211614"/>
            <a:ext cx="647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) Beowulf to fight barehanded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4416495"/>
            <a:ext cx="416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 Instant test for the </a:t>
            </a:r>
            <a:r>
              <a:rPr lang="en-US" sz="2800" b="1" dirty="0" err="1" smtClean="0"/>
              <a:t>Geats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06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75205" y="-1291697"/>
            <a:ext cx="8676222" cy="32004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Key points</a:t>
            </a:r>
            <a:br>
              <a:rPr lang="en-US" sz="3600" u="sng" dirty="0" smtClean="0"/>
            </a:br>
            <a:r>
              <a:rPr lang="en-US" sz="3600" u="sng" dirty="0" smtClean="0"/>
              <a:t>(with your seat mates):</a:t>
            </a:r>
            <a:endParaRPr lang="en-US" sz="3600" u="sng" dirty="0"/>
          </a:p>
        </p:txBody>
      </p:sp>
      <p:sp>
        <p:nvSpPr>
          <p:cNvPr id="5" name="Diamond 4"/>
          <p:cNvSpPr/>
          <p:nvPr/>
        </p:nvSpPr>
        <p:spPr>
          <a:xfrm>
            <a:off x="3531475" y="1206062"/>
            <a:ext cx="5423338" cy="50055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03986" y="3216166"/>
            <a:ext cx="3704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Battle with Grendel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p. 49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434" y="30850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522" y="2703786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4337" y="6211614"/>
            <a:ext cx="760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4416495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18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92201" y="-1724525"/>
            <a:ext cx="8676222" cy="3200400"/>
          </a:xfrm>
        </p:spPr>
        <p:txBody>
          <a:bodyPr/>
          <a:lstStyle/>
          <a:p>
            <a:r>
              <a:rPr lang="en-US" u="sng" dirty="0" err="1" smtClean="0"/>
              <a:t>Bellwork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343" y="4625052"/>
            <a:ext cx="10316875" cy="1905000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 on p. 11 </a:t>
            </a:r>
            <a:r>
              <a:rPr lang="en-US" sz="4400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effectLst/>
              </a:rPr>
              <a:t>Who </a:t>
            </a:r>
            <a:r>
              <a:rPr lang="en-US" sz="4400" dirty="0">
                <a:effectLst/>
              </a:rPr>
              <a:t>is Beowulf’s modern equivalent?  On what grounds?</a:t>
            </a: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01" y="2087539"/>
            <a:ext cx="19621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987" y="130275"/>
            <a:ext cx="2237882" cy="3362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09" y="1547835"/>
            <a:ext cx="2610644" cy="26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2649" y="-1994338"/>
            <a:ext cx="8676222" cy="3200400"/>
          </a:xfrm>
        </p:spPr>
        <p:txBody>
          <a:bodyPr/>
          <a:lstStyle/>
          <a:p>
            <a:r>
              <a:rPr lang="en-US" u="sng" dirty="0" smtClean="0"/>
              <a:t>Key points (p. 11-12):</a:t>
            </a:r>
            <a:endParaRPr lang="en-US" u="sng" dirty="0"/>
          </a:p>
        </p:txBody>
      </p:sp>
      <p:sp>
        <p:nvSpPr>
          <p:cNvPr id="5" name="Diamond 4"/>
          <p:cNvSpPr/>
          <p:nvPr/>
        </p:nvSpPr>
        <p:spPr>
          <a:xfrm>
            <a:off x="283779" y="1467672"/>
            <a:ext cx="5555318" cy="50055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99" y="2726374"/>
            <a:ext cx="370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Monster’s Lair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p. 51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2-3 key points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3986" y="551793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4337" y="6211614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4416495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11" name="Diamond 10"/>
          <p:cNvSpPr/>
          <p:nvPr/>
        </p:nvSpPr>
        <p:spPr>
          <a:xfrm>
            <a:off x="6498623" y="1467672"/>
            <a:ext cx="5530467" cy="50055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49357" y="2662169"/>
            <a:ext cx="370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Grendel’s Mother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p. 52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4 key points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0827" y="2333715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Time Estimate </a:t>
            </a:r>
          </a:p>
          <a:p>
            <a:pPr algn="ctr"/>
            <a:r>
              <a:rPr lang="en-US" b="1" dirty="0" smtClean="0"/>
              <a:t>~~ 10 + 15 min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50900" y="5296308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Green light for music while you read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5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0859" y="-1963250"/>
            <a:ext cx="12339077" cy="3200400"/>
          </a:xfrm>
        </p:spPr>
        <p:txBody>
          <a:bodyPr/>
          <a:lstStyle/>
          <a:p>
            <a:r>
              <a:rPr lang="en-US" u="sng" dirty="0" err="1" smtClean="0"/>
              <a:t>Bellwork</a:t>
            </a:r>
            <a:r>
              <a:rPr lang="en-US" u="sng" dirty="0" smtClean="0"/>
              <a:t> (p</a:t>
            </a:r>
            <a:r>
              <a:rPr lang="en-US" u="sng" dirty="0" smtClean="0"/>
              <a:t>. </a:t>
            </a:r>
            <a:r>
              <a:rPr lang="en-US" u="sng" dirty="0" smtClean="0"/>
              <a:t>12-13)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994337" y="6211614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8883" y="4416495"/>
            <a:ext cx="416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" y="1844189"/>
            <a:ext cx="12089674" cy="4146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1965" y="2562491"/>
            <a:ext cx="397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2828" y="4835938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Insert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4048" y="4755049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Insert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6207" y="4755049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Insert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2828" y="5400094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Insert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2828" y="4119573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Insert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7111" y="5400094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Insert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51323" y="3970861"/>
            <a:ext cx="289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-13105" y="3534434"/>
            <a:ext cx="12339077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Complete last 3 rows from </a:t>
            </a:r>
            <a:r>
              <a:rPr lang="en-US" sz="4000" dirty="0" err="1" smtClean="0"/>
              <a:t>friday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306207" y="4097235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Insert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9263" y="5480826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Insert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8576" y="4053396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Insert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2416</TotalTime>
  <Words>238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Mesh</vt:lpstr>
      <vt:lpstr>Bellwork:</vt:lpstr>
      <vt:lpstr>Coming up…  th - T: Beowulf parts 1-3  W - Th: Beowulf film  </vt:lpstr>
      <vt:lpstr>Beowulf  Green book p. 40</vt:lpstr>
      <vt:lpstr>Key points (copy on p. 10):</vt:lpstr>
      <vt:lpstr>Key points:</vt:lpstr>
      <vt:lpstr>Key points (with your seat mates):</vt:lpstr>
      <vt:lpstr>Bellwork:</vt:lpstr>
      <vt:lpstr>Key points (p. 11-12):</vt:lpstr>
      <vt:lpstr>Bellwork (p. 12-13)</vt:lpstr>
      <vt:lpstr>Snapshots activity: creating an archetype</vt:lpstr>
      <vt:lpstr>Snapshots activity: submitting</vt:lpstr>
      <vt:lpstr>Audiobook pt. 3 (p.56) </vt:lpstr>
      <vt:lpstr>wrap-up (p. 13)</vt:lpstr>
      <vt:lpstr>Bellwork  [option]:</vt:lpstr>
      <vt:lpstr>Global epics [option]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</dc:title>
  <dc:creator>Campbell, Tyler</dc:creator>
  <cp:lastModifiedBy>Campbell, Tyler</cp:lastModifiedBy>
  <cp:revision>106</cp:revision>
  <dcterms:created xsi:type="dcterms:W3CDTF">2017-08-25T15:44:40Z</dcterms:created>
  <dcterms:modified xsi:type="dcterms:W3CDTF">2018-09-04T10:53:01Z</dcterms:modified>
</cp:coreProperties>
</file>