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72" r:id="rId14"/>
    <p:sldId id="265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Questions… </a:t>
            </a:r>
            <a:r>
              <a:rPr lang="en-US" dirty="0" smtClean="0"/>
              <a:t>(p. </a:t>
            </a:r>
            <a:r>
              <a:rPr lang="en-US" dirty="0" smtClean="0"/>
              <a:t>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an argument?</a:t>
            </a:r>
          </a:p>
          <a:p>
            <a:r>
              <a:rPr lang="en-US" sz="3200" dirty="0" smtClean="0"/>
              <a:t>How can an argument be made stronger?</a:t>
            </a:r>
          </a:p>
          <a:p>
            <a:r>
              <a:rPr lang="en-US" sz="3200" dirty="0" smtClean="0"/>
              <a:t>(You will also need a white </a:t>
            </a:r>
            <a:r>
              <a:rPr lang="en-US" sz="3200" i="1" smtClean="0"/>
              <a:t>Evergreen</a:t>
            </a:r>
            <a:r>
              <a:rPr lang="en-US" sz="3200" smtClean="0"/>
              <a:t> </a:t>
            </a:r>
            <a:r>
              <a:rPr lang="en-US" sz="3200" smtClean="0"/>
              <a:t>book)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Your Claim – Predict the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something does/does not happen</a:t>
            </a:r>
          </a:p>
          <a:p>
            <a:r>
              <a:rPr lang="en-US" dirty="0" smtClean="0"/>
              <a:t>Avoid exaggeration of consequences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48" y="3514600"/>
            <a:ext cx="3639207" cy="2471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75" y="3767960"/>
            <a:ext cx="5083503" cy="16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Your Claim – Answer the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Counterclaim</a:t>
            </a:r>
          </a:p>
          <a:p>
            <a:r>
              <a:rPr lang="en-US" dirty="0" smtClean="0"/>
              <a:t>Shows awareness and a willingness to </a:t>
            </a:r>
            <a:br>
              <a:rPr lang="en-US" dirty="0" smtClean="0"/>
            </a:br>
            <a:r>
              <a:rPr lang="en-US" dirty="0" smtClean="0"/>
              <a:t>respond</a:t>
            </a:r>
          </a:p>
          <a:p>
            <a:r>
              <a:rPr lang="en-US" dirty="0" smtClean="0"/>
              <a:t>Avoid putting down the opposite side, but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rather say why your claim is </a:t>
            </a:r>
            <a:r>
              <a:rPr lang="en-US" b="1" dirty="0" smtClean="0"/>
              <a:t>important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b="1" dirty="0" smtClean="0"/>
              <a:t>different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824" y="3253387"/>
            <a:ext cx="3890963" cy="26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260" y="556463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Those Greek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50" y="5076497"/>
            <a:ext cx="3276599" cy="1098916"/>
          </a:xfrm>
        </p:spPr>
        <p:txBody>
          <a:bodyPr>
            <a:noAutofit/>
          </a:bodyPr>
          <a:lstStyle/>
          <a:p>
            <a:r>
              <a:rPr lang="en-US" sz="3200" dirty="0" smtClean="0"/>
              <a:t>Ethos – </a:t>
            </a:r>
            <a:r>
              <a:rPr lang="en-US" sz="3200" dirty="0"/>
              <a:t>appeal to </a:t>
            </a:r>
            <a:r>
              <a:rPr lang="en-US" sz="3200" dirty="0" smtClean="0"/>
              <a:t>ethics/credibility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831021" y="2081048"/>
            <a:ext cx="4540469" cy="4015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2290" y="1860330"/>
            <a:ext cx="28850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Pathos -- appeal to emotion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71490" y="5076497"/>
            <a:ext cx="30716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Logos – appeal to logic/reason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260" y="556463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Those Greek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370" y="5203629"/>
            <a:ext cx="3386962" cy="677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Ethos– </a:t>
            </a:r>
            <a:r>
              <a:rPr lang="en-US" sz="3200" dirty="0"/>
              <a:t>appeal to ethics/credibility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3778468" y="2201319"/>
            <a:ext cx="4540469" cy="4015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4982" y="1860329"/>
            <a:ext cx="29037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Pathos -- </a:t>
            </a:r>
            <a:r>
              <a:rPr lang="en-US" sz="3200" dirty="0" smtClean="0"/>
              <a:t>appeal </a:t>
            </a:r>
            <a:r>
              <a:rPr lang="en-US" sz="3200" dirty="0"/>
              <a:t>to emotion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18937" y="5381479"/>
            <a:ext cx="3071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Logos -- </a:t>
            </a:r>
            <a:r>
              <a:rPr lang="en-US" sz="2800" dirty="0"/>
              <a:t>– appeal to logic/reason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2240" y="5843143"/>
            <a:ext cx="18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5682" y="5487983"/>
            <a:ext cx="18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5362" y="3730683"/>
            <a:ext cx="184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Predicting Consequence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10483" y="3606733"/>
            <a:ext cx="18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5682" y="4133767"/>
            <a:ext cx="184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Opposition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~~Your Turn~~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your group/partner/solo, read the paragraph in the green box at the top of p. 156 then answer the bullet points beneath 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74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Audience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785" y="2969774"/>
            <a:ext cx="3335296" cy="2219488"/>
          </a:xfrm>
          <a:prstGeom prst="rect">
            <a:avLst/>
          </a:prstGeom>
        </p:spPr>
      </p:pic>
      <p:pic>
        <p:nvPicPr>
          <p:cNvPr id="1026" name="Picture 2" descr="Image result for aud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57" y="3377617"/>
            <a:ext cx="4574080" cy="18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~~Your Turn~~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Own</a:t>
            </a:r>
          </a:p>
          <a:p>
            <a:r>
              <a:rPr lang="en-US" dirty="0" smtClean="0"/>
              <a:t>Practice 1 ~OR~ 2 p. 160-161</a:t>
            </a:r>
          </a:p>
          <a:p>
            <a:r>
              <a:rPr lang="en-US" dirty="0" smtClean="0"/>
              <a:t>Read the paragraphs, then answer the questions below</a:t>
            </a:r>
          </a:p>
          <a:p>
            <a:pPr lvl="1"/>
            <a:r>
              <a:rPr lang="en-US" dirty="0" smtClean="0"/>
              <a:t>Hints: #1 </a:t>
            </a:r>
            <a:r>
              <a:rPr lang="en-US" dirty="0" smtClean="0">
                <a:sym typeface="Wingdings" panose="05000000000000000000" pitchFamily="2" charset="2"/>
              </a:rPr>
              <a:t> opinion statement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#2  be as specific as possible (consider the subject)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436" y="-334240"/>
            <a:ext cx="8646164" cy="1515533"/>
          </a:xfrm>
        </p:spPr>
        <p:txBody>
          <a:bodyPr/>
          <a:lstStyle/>
          <a:p>
            <a:r>
              <a:rPr lang="en-US" b="1" i="1" u="sng" dirty="0" smtClean="0"/>
              <a:t>Coming Up…2</a:t>
            </a:r>
            <a:r>
              <a:rPr lang="en-US" b="1" i="1" u="sng" baseline="30000" dirty="0" smtClean="0"/>
              <a:t>nd</a:t>
            </a:r>
            <a:r>
              <a:rPr lang="en-US" b="1" i="1" u="sng" dirty="0" smtClean="0"/>
              <a:t> Quarter	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5" y="1671140"/>
            <a:ext cx="6815669" cy="3200403"/>
          </a:xfrm>
        </p:spPr>
        <p:txBody>
          <a:bodyPr>
            <a:noAutofit/>
          </a:bodyPr>
          <a:lstStyle/>
          <a:p>
            <a:r>
              <a:rPr lang="en-US" sz="3200" dirty="0" smtClean="0"/>
              <a:t>Fri – Argument Practice; All Work Due</a:t>
            </a:r>
          </a:p>
          <a:p>
            <a:r>
              <a:rPr lang="en-US" sz="3200" dirty="0" smtClean="0"/>
              <a:t>Mon – No School</a:t>
            </a:r>
          </a:p>
          <a:p>
            <a:r>
              <a:rPr lang="en-US" sz="3200" dirty="0" smtClean="0"/>
              <a:t>Tues – Competing Arguments</a:t>
            </a:r>
          </a:p>
          <a:p>
            <a:r>
              <a:rPr lang="en-US" sz="3200" dirty="0" smtClean="0"/>
              <a:t>Wed – Cold Write Unit 2</a:t>
            </a:r>
          </a:p>
          <a:p>
            <a:r>
              <a:rPr lang="en-US" sz="3200" dirty="0" smtClean="0"/>
              <a:t>Thurs/Friday – Ballads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1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Quarter 2…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07" y="3625749"/>
            <a:ext cx="3305049" cy="32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Your Claim Heard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argument?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convince someone that a particular opinion is the correct one</a:t>
            </a:r>
          </a:p>
          <a:p>
            <a:r>
              <a:rPr lang="en-US" dirty="0" smtClean="0"/>
              <a:t>Uses logical, rational ideas and support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8" y="3742976"/>
            <a:ext cx="3216821" cy="213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117" y="3164752"/>
            <a:ext cx="3108765" cy="24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what the writer is arguing for/against</a:t>
            </a:r>
          </a:p>
          <a:p>
            <a:r>
              <a:rPr lang="en-US" dirty="0" smtClean="0"/>
              <a:t>Ex: Passengers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should</a:t>
            </a:r>
            <a:r>
              <a:rPr lang="en-US" dirty="0" smtClean="0"/>
              <a:t> refuse to ride in any vehicle driven by someone who has been drinking.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20" y="3946526"/>
            <a:ext cx="20764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069" y="4057322"/>
            <a:ext cx="28956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738" y="3869181"/>
            <a:ext cx="2866696" cy="20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Your Claim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what is</a:t>
            </a:r>
          </a:p>
          <a:p>
            <a:r>
              <a:rPr lang="en-US" dirty="0" smtClean="0"/>
              <a:t>Appeal to the mind, not emotions</a:t>
            </a:r>
          </a:p>
          <a:p>
            <a:r>
              <a:rPr lang="en-US" dirty="0" smtClean="0"/>
              <a:t>Should come from a clear source (don’t say “everyone knows…”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02801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217" y="4294718"/>
            <a:ext cx="28194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1" y="4413780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Your Claim – Refer to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authority is an expert on a subject</a:t>
            </a:r>
          </a:p>
          <a:p>
            <a:r>
              <a:rPr lang="en-US" dirty="0" smtClean="0"/>
              <a:t>Avoid referring to interesting or glamorous “authorities”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05" y="3736428"/>
            <a:ext cx="3185905" cy="213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28" y="3540281"/>
            <a:ext cx="3438689" cy="2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Your Claim --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clearly relate to the claim</a:t>
            </a:r>
          </a:p>
          <a:p>
            <a:r>
              <a:rPr lang="en-US" dirty="0" smtClean="0"/>
              <a:t>Look for examples that are typical and common to many people</a:t>
            </a:r>
          </a:p>
        </p:txBody>
      </p:sp>
    </p:spTree>
    <p:extLst>
      <p:ext uri="{BB962C8B-B14F-4D97-AF65-F5344CB8AC3E}">
        <p14:creationId xmlns:p14="http://schemas.microsoft.com/office/powerpoint/2010/main" val="21372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1016</TotalTime>
  <Words>351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First Questions… (p. 25)</vt:lpstr>
      <vt:lpstr>Coming Up…2nd Quarter </vt:lpstr>
      <vt:lpstr>About Quarter 2…</vt:lpstr>
      <vt:lpstr>Argument </vt:lpstr>
      <vt:lpstr>What is argument?</vt:lpstr>
      <vt:lpstr>Claim</vt:lpstr>
      <vt:lpstr>Supporting Your Claim - Facts</vt:lpstr>
      <vt:lpstr>Supporting Your Claim – Refer to Authority</vt:lpstr>
      <vt:lpstr>Support Your Claim -- Examples</vt:lpstr>
      <vt:lpstr>Support Your Claim – Predict the Consequence</vt:lpstr>
      <vt:lpstr>Support Your Claim – Answer the Opposition</vt:lpstr>
      <vt:lpstr>What About Those Greek Words?</vt:lpstr>
      <vt:lpstr>What About Those Greek Words?</vt:lpstr>
      <vt:lpstr>~~Your Turn~~</vt:lpstr>
      <vt:lpstr>Consider Your Audience</vt:lpstr>
      <vt:lpstr>~~Your Turn~~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</dc:title>
  <dc:creator>Campbell, Tyler</dc:creator>
  <cp:lastModifiedBy>Campbell, Tyler</cp:lastModifiedBy>
  <cp:revision>35</cp:revision>
  <dcterms:created xsi:type="dcterms:W3CDTF">2015-11-09T11:19:30Z</dcterms:created>
  <dcterms:modified xsi:type="dcterms:W3CDTF">2019-10-11T10:41:08Z</dcterms:modified>
</cp:coreProperties>
</file>